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9" r:id="rId23"/>
    <p:sldId id="277" r:id="rId24"/>
    <p:sldId id="280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3" autoAdjust="0"/>
    <p:restoredTop sz="95008" autoAdjust="0"/>
  </p:normalViewPr>
  <p:slideViewPr>
    <p:cSldViewPr>
      <p:cViewPr>
        <p:scale>
          <a:sx n="66" d="100"/>
          <a:sy n="66" d="100"/>
        </p:scale>
        <p:origin x="-1596" y="-9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28/09/2020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19.png"/><Relationship Id="rId3" Type="http://schemas.openxmlformats.org/officeDocument/2006/relationships/image" Target="../media/image125.png"/><Relationship Id="rId21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20.png"/><Relationship Id="rId25" Type="http://schemas.openxmlformats.org/officeDocument/2006/relationships/image" Target="../media/image148.png"/><Relationship Id="rId2" Type="http://schemas.openxmlformats.org/officeDocument/2006/relationships/image" Target="../media/image132.png"/><Relationship Id="rId16" Type="http://schemas.openxmlformats.org/officeDocument/2006/relationships/image" Target="../media/image143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47.png"/><Relationship Id="rId5" Type="http://schemas.openxmlformats.org/officeDocument/2006/relationships/image" Target="../media/image133.png"/><Relationship Id="rId15" Type="http://schemas.openxmlformats.org/officeDocument/2006/relationships/image" Target="../media/image123.png"/><Relationship Id="rId23" Type="http://schemas.openxmlformats.org/officeDocument/2006/relationships/image" Target="../media/image146.png"/><Relationship Id="rId10" Type="http://schemas.openxmlformats.org/officeDocument/2006/relationships/image" Target="../media/image138.png"/><Relationship Id="rId19" Type="http://schemas.openxmlformats.org/officeDocument/2006/relationships/image" Target="../media/image144.png"/><Relationship Id="rId4" Type="http://schemas.openxmlformats.org/officeDocument/2006/relationships/image" Target="../media/image12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75.png"/><Relationship Id="rId12" Type="http://schemas.openxmlformats.org/officeDocument/2006/relationships/image" Target="../media/image163.png"/><Relationship Id="rId2" Type="http://schemas.openxmlformats.org/officeDocument/2006/relationships/image" Target="../media/image159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62.png"/><Relationship Id="rId15" Type="http://schemas.openxmlformats.org/officeDocument/2006/relationships/image" Target="../media/image166.png"/><Relationship Id="rId10" Type="http://schemas.openxmlformats.org/officeDocument/2006/relationships/image" Target="../media/image178.png"/><Relationship Id="rId4" Type="http://schemas.openxmlformats.org/officeDocument/2006/relationships/image" Target="../media/image161.png"/><Relationship Id="rId9" Type="http://schemas.openxmlformats.org/officeDocument/2006/relationships/image" Target="../media/image177.png"/><Relationship Id="rId14" Type="http://schemas.openxmlformats.org/officeDocument/2006/relationships/image" Target="../media/image1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5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5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904" y="3312522"/>
            <a:ext cx="2280248" cy="115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2" y="2945925"/>
            <a:ext cx="2362251" cy="11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7" y="573325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0" y="5698037"/>
            <a:ext cx="2714823" cy="13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76" y="3953485"/>
            <a:ext cx="4904235" cy="12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40" y="4137503"/>
            <a:ext cx="14375497" cy="28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233"/>
            <a:ext cx="7632848" cy="185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Power transformer (yeo)</a:t>
            </a:r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0" y="3262447"/>
            <a:ext cx="7488832" cy="150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4405"/>
            <a:ext cx="7370540" cy="149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commandes reçues, mécontents</a:t>
            </a:r>
          </a:p>
          <a:p>
            <a:r>
              <a:rPr lang="fr-FR" sz="1400" smtClean="0"/>
              <a:t>1: commandes non reçues, mécontents</a:t>
            </a:r>
          </a:p>
          <a:p>
            <a:r>
              <a:rPr lang="fr-FR" sz="1400" smtClean="0"/>
              <a:t>2: petites commandes, satisfaits</a:t>
            </a:r>
          </a:p>
          <a:p>
            <a:r>
              <a:rPr lang="fr-FR" sz="1400" smtClean="0"/>
              <a:t>3: grosses commandes, satisfaits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69814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Quantile transformer(quant_uni)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4" y="5157192"/>
            <a:ext cx="6696744" cy="135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3284984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1361356"/>
            <a:ext cx="7236296" cy="17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UMAP 10 composantes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2" y="2008435"/>
            <a:ext cx="5709379" cy="14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3" y="4341979"/>
            <a:ext cx="6984776" cy="141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44" y="1916832"/>
            <a:ext cx="89598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r>
              <a:rPr lang="fr-FR" sz="1600"/>
              <a:t/>
            </a:r>
            <a:br>
              <a:rPr lang="fr-FR" sz="1600"/>
            </a:br>
            <a:endParaRPr lang="fr-FR" sz="1600" smtClean="0"/>
          </a:p>
          <a:p>
            <a:r>
              <a:rPr lang="fr-FR" b="1" smtClean="0">
                <a:solidFill>
                  <a:schemeClr val="tx2"/>
                </a:solidFill>
              </a:rPr>
              <a:t>SELECTION</a:t>
            </a:r>
            <a:r>
              <a:rPr lang="fr-FR" b="1">
                <a:solidFill>
                  <a:schemeClr val="tx2"/>
                </a:solidFill>
              </a:rPr>
              <a:t> </a:t>
            </a:r>
            <a:r>
              <a:rPr lang="fr-FR" b="1" smtClean="0">
                <a:solidFill>
                  <a:schemeClr val="tx2"/>
                </a:solidFill>
              </a:rPr>
              <a:t>C | monetary aspects, recency and frequency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RFM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b="1"/>
              <a:t>:</a:t>
            </a:r>
            <a:r>
              <a:rPr lang="fr-FR" sz="1600"/>
              <a:t> 'time_since_last_purch', 'tot_price', </a:t>
            </a:r>
            <a:r>
              <a:rPr lang="fr-FR" sz="1600" smtClean="0"/>
              <a:t>'mean_nb_items_per_ord‘, 'tot_nb_deliv_ord’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Payment</a:t>
            </a:r>
            <a:r>
              <a:rPr lang="fr-FR" sz="1600" b="1"/>
              <a:t> </a:t>
            </a:r>
            <a:r>
              <a:rPr lang="fr-FR" sz="1600" b="1" smtClean="0"/>
              <a:t>modalities</a:t>
            </a:r>
            <a:r>
              <a:rPr lang="fr-FR" sz="1600" smtClean="0"/>
              <a:t>:</a:t>
            </a:r>
            <a:r>
              <a:rPr lang="fr-FR" sz="1600"/>
              <a:t> </a:t>
            </a:r>
            <a:r>
              <a:rPr lang="fr-FR" sz="160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sp>
        <p:nvSpPr>
          <p:cNvPr id="3" name="ZoneTexte 2"/>
          <p:cNvSpPr txBox="1"/>
          <p:nvPr/>
        </p:nvSpPr>
        <p:spPr>
          <a:xfrm>
            <a:off x="61156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'cust_region</a:t>
            </a:r>
            <a:r>
              <a:rPr lang="fr-FR" sz="1200"/>
              <a:t>', </a:t>
            </a:r>
            <a:r>
              <a:rPr lang="fr-FR" sz="1200" b="1"/>
              <a:t>'mean_nb_items_per_ord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'tot_nb_items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'mean_freight_val_per_order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'tot_freight_val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'mean_price_per_order</a:t>
            </a:r>
            <a:r>
              <a:rPr lang="fr-FR" sz="1200"/>
              <a:t>', </a:t>
            </a:r>
            <a:r>
              <a:rPr lang="fr-FR" sz="1200" b="1"/>
              <a:t>'tot_price</a:t>
            </a:r>
            <a:r>
              <a:rPr lang="fr-FR" sz="1200"/>
              <a:t>', </a:t>
            </a:r>
            <a:r>
              <a:rPr lang="fr-FR" sz="1200" b="1"/>
              <a:t>'tot_nb_deliv_ord</a:t>
            </a:r>
            <a:r>
              <a:rPr lang="fr-FR" sz="1200"/>
              <a:t>', </a:t>
            </a:r>
            <a:r>
              <a:rPr lang="fr-FR" sz="1200" b="1"/>
              <a:t>'avg_freight_payval_ratio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 b="1"/>
              <a:t>'mean_ship_delay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'mean_ship_time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'single_purch</a:t>
            </a:r>
            <a:r>
              <a:rPr lang="fr-FR" sz="1200"/>
              <a:t>', </a:t>
            </a:r>
            <a:r>
              <a:rPr lang="fr-FR" sz="1200" b="1"/>
              <a:t>'nb_not_rec_orders</a:t>
            </a:r>
            <a:r>
              <a:rPr lang="fr-FR" sz="1200"/>
              <a:t>', </a:t>
            </a:r>
            <a:r>
              <a:rPr lang="fr-FR" sz="1200" b="1"/>
              <a:t>'time_since_last_purch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'time_since_first_purch</a:t>
            </a:r>
            <a:r>
              <a:rPr lang="fr-FR" sz="1200"/>
              <a:t>', </a:t>
            </a:r>
            <a:r>
              <a:rPr lang="fr-FR" sz="1200" b="1"/>
              <a:t>'mean_prod_vol_cm3</a:t>
            </a:r>
            <a:r>
              <a:rPr lang="fr-FR" sz="1200"/>
              <a:t>', </a:t>
            </a:r>
            <a:r>
              <a:rPr lang="fr-FR" sz="1200" b="1"/>
              <a:t>'tot_comment_length</a:t>
            </a:r>
            <a:r>
              <a:rPr lang="fr-FR" sz="1200"/>
              <a:t>', </a:t>
            </a:r>
            <a:r>
              <a:rPr lang="fr-FR" sz="1200" b="1"/>
              <a:t>'mean_prod_descr_length</a:t>
            </a:r>
            <a:r>
              <a:rPr lang="fr-FR" sz="1200"/>
              <a:t>', </a:t>
            </a:r>
            <a:r>
              <a:rPr lang="fr-FR" sz="1200" b="1"/>
              <a:t>'mean_prod_wei_g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'mean_comment_length</a:t>
            </a:r>
            <a:r>
              <a:rPr lang="fr-FR" sz="1200"/>
              <a:t>', </a:t>
            </a:r>
            <a:r>
              <a:rPr lang="fr-FR" sz="1200" b="1"/>
              <a:t>'mean_rev_score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'mean_pay_value_per_order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'tot_pay_value</a:t>
            </a:r>
            <a:r>
              <a:rPr lang="fr-FR" sz="1200" smtClean="0"/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'paytype_not_defined_tot_nb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', 'paytype_boleto_tot_nb', </a:t>
            </a:r>
            <a:r>
              <a:rPr lang="fr-FR" sz="1200" b="1"/>
              <a:t>'mean_pay_install</a:t>
            </a:r>
            <a:r>
              <a:rPr lang="fr-FR" sz="1200"/>
              <a:t>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'paytype_voucher_tot_nb', 'paytype_debit_card_tot_nb', 'paytype_credit_card_tot_nb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'cat_multimedia_tot_nb', 'cat_office_tot_nb', 'cat_leisure_tot_nb', 'cat_home_tot_nb', 'cat_food_tot_nb', 'cat_unknown_tot_nb', 'cat_diy_tot_nb', 'cat_electronics_tot_nb', 'cat_furniture_tot_nb', 'cat_hygiene_tot_nb', 'cat_fashion_tot_nb', 'cat_miscellaneous_tot_nb', 'cat_books_tot_nb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</p:spTree>
    <p:extLst>
      <p:ext uri="{BB962C8B-B14F-4D97-AF65-F5344CB8AC3E}">
        <p14:creationId xmlns:p14="http://schemas.microsoft.com/office/powerpoint/2010/main" val="42420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2838"/>
            <a:ext cx="7481153" cy="150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795949"/>
            <a:ext cx="6834093" cy="129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11" y="3750257"/>
            <a:ext cx="3113551" cy="1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287" y="5390269"/>
            <a:ext cx="32575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373216"/>
            <a:ext cx="7154813" cy="173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21" y="1924243"/>
            <a:ext cx="4214044" cy="187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9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40768" y="-1977732"/>
            <a:ext cx="11484768" cy="1969770"/>
            <a:chOff x="0" y="283875"/>
            <a:chExt cx="11484768" cy="1969770"/>
          </a:xfrm>
        </p:grpSpPr>
        <p:sp>
          <p:nvSpPr>
            <p:cNvPr id="2" name="Rectangle 1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specif,, 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758" y="283875"/>
              <a:ext cx="114560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Toute la base + standardscaler -&gt; échantillonnage impossible, problème de stabilité, représentativité inégale des variables</a:t>
              </a:r>
              <a:endParaRPr lang="fr-FR"/>
            </a:p>
          </p:txBody>
        </p:sp>
      </p:grpSp>
      <p:sp>
        <p:nvSpPr>
          <p:cNvPr id="24" name="ZoneTexte 23"/>
          <p:cNvSpPr txBox="1"/>
          <p:nvPr/>
        </p:nvSpPr>
        <p:spPr>
          <a:xfrm>
            <a:off x="5019329" y="2538355"/>
            <a:ext cx="5265993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client moyen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mécontents (retard de livraison)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grosses commandes et facilités de paiement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</a:t>
            </a:r>
            <a:r>
              <a:rPr lang="fr-FR">
                <a:solidFill>
                  <a:srgbClr val="FF0000"/>
                </a:solidFill>
              </a:rPr>
              <a:t>mécontents </a:t>
            </a:r>
            <a:r>
              <a:rPr lang="fr-FR" smtClean="0">
                <a:solidFill>
                  <a:srgbClr val="FF0000"/>
                </a:solidFill>
              </a:rPr>
              <a:t>(non reçu)</a:t>
            </a:r>
            <a:endParaRPr lang="fr-FR">
              <a:solidFill>
                <a:srgbClr val="FF0000"/>
              </a:solidFill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7106" y="2504753"/>
            <a:ext cx="5253650" cy="13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4" y="2352509"/>
            <a:ext cx="4463223" cy="157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e 15"/>
          <p:cNvGrpSpPr/>
          <p:nvPr/>
        </p:nvGrpSpPr>
        <p:grpSpPr>
          <a:xfrm>
            <a:off x="9844952" y="2177256"/>
            <a:ext cx="8072764" cy="4358334"/>
            <a:chOff x="10495716" y="1391825"/>
            <a:chExt cx="8072764" cy="4358334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6854" y="1500714"/>
              <a:ext cx="192405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48" y="1391825"/>
              <a:ext cx="2368432" cy="165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10495716" y="1536801"/>
              <a:ext cx="5336974" cy="4213358"/>
              <a:chOff x="10495716" y="1536801"/>
              <a:chExt cx="5336974" cy="4213358"/>
            </a:xfrm>
          </p:grpSpPr>
          <p:pic>
            <p:nvPicPr>
              <p:cNvPr id="1039" name="Picture 1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716" y="1536801"/>
                <a:ext cx="3604465" cy="254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9101" y="4246129"/>
                <a:ext cx="2523589" cy="1504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716" y="4246129"/>
                <a:ext cx="2610360" cy="1504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2204125"/>
            <a:ext cx="3260990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7106" y="4015592"/>
            <a:ext cx="5253650" cy="13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6" y="3954619"/>
            <a:ext cx="4463223" cy="157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5034931" y="4039382"/>
            <a:ext cx="4237122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petites et moyennes commandes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gros montant petits 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gros montants gros 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non reçus mécontents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4: livraison retardée mécontents</a:t>
            </a:r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9672490" y="7042360"/>
            <a:ext cx="10296835" cy="4197978"/>
            <a:chOff x="9582865" y="6093296"/>
            <a:chExt cx="10296835" cy="4197978"/>
          </a:xfrm>
        </p:grpSpPr>
        <p:pic>
          <p:nvPicPr>
            <p:cNvPr id="1048" name="Picture 2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0813" y="6141934"/>
              <a:ext cx="2414910" cy="20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9" name="Picture 2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865" y="6093296"/>
              <a:ext cx="4592960" cy="2163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0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9510" y="6152652"/>
              <a:ext cx="2680190" cy="186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266" y="8310074"/>
              <a:ext cx="33242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2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5208" y="8310074"/>
              <a:ext cx="34385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9" y="-4348508"/>
            <a:ext cx="5052975" cy="224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5975" y="-4224683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32" descr="data:image/png;base64,iVBORw0KGgoAAAANSUhEUgAAA2QAAACoCAYAAACPKi2aAAAABHNCSVQICAgIfAhkiAAAAAlwSFlzAAALEgAACxIB0t1+/AAAADh0RVh0U29mdHdhcmUAbWF0cGxvdGxpYiB2ZXJzaW9uMy4yLjIsIGh0dHA6Ly9tYXRwbG90bGliLm9yZy+WH4yJAAAgAElEQVR4nOzdd1zV1f/A8RcbZCqCIC5cOHJmWZpK7srStj9tmOYsLUszsxyplTky03KVI0srR+4tiHshKigCIsiQDbIvd5zfH/frTeSCjHu5oOf5ePDQ+7nn8/mczz13nPdZHzMhhECSJEmSJEmSJEmqdOamzoAkSZIkSZIkSdKjSgZkkiRJkiRJkiRJJiIDMkmSJEmSJEmSJBORAZkkSZIkSZIkSZKJyIBMkiRJkiRJkiTJRGRAJkmSJEmSJEmSZCIyIJMkSTKx8PBwPvzwQ1q2bImDgwOOjo60aNGCkSNHcvr0aV26Ro0aYWZmRqNGjYyan6ioKGbOnMnMmTPx9/c36rmqirVr1+qu+X7+/v6YmZlhZmam93lJkiRJqghLU2dAkiTpUbZmzRrGjh2LQqEotP369etcv36d5ORk/v3330rNU1RUFLNmzdI99vX1rdTzm8LatWs5evQogAy6JEmSpEolAzJJkiQTOXLkCO+//z4ajQYzMzOmTZvG6NGjcXd3Jzo6ms2bNxMWFmbqbBpFfn4+tra21eLYvr6+CCEMdjxJkiRJupccsihJkmQiU6dORaPRADBhwgRmz55NvXr1sLa2plmzZkydOpVVq1aVeIyZM2fqhtPdO7ywuO1bt26lW7duuLm5YWNjg4eHB927d2fhwoUADBs2jGeffVaXftasWXqH6+3bt49+/fpRq1YtrK2tadSoEePHjyclJaVQ/u4dZnns2DG6dOmCnZ0dY8aMAbTDAfv164eHhwfW1ta4ubnx1FNPMWXKlAe+fr6+vrq8BQcH07dvX+zt7enfvz8Ay5Yto0ePHnh6emJra4udnR0tWrRgypQpZGVlAdreQDMzM13vGKA7ppmZmS6PxQ1Z3LFjB71796ZmzZpYW1vToEEDRowYQVRU1APzL0mSJEkge8gkSZJMIikpibNnz+oeT548WW86S0vDfU2fOXOG119/XRcEAiQmJpKYmEhubi6ffvppqY6zcOFCJk2aVGhbdHQ0S5cuZffu3Zw+fRp3d/dCzycnJ9O3b1/y8/N1227dusXzzz9PXl6ebltKSgopKSlEREQwb968Ul+br68vqamphbbt3LmTgICAQtuuX7/O999/z7lz5zhy5Eipj6/Pt99+yxdffFFoW0xMDL/99hvbtm3j+PHjtGrVqkLnkCRJkh5+sodMkiTJBO7tQXFycsLLy8vo5zx+/LguGDt16hQFBQXExsayc+dO/u///g/QzqXy8/PT7TNjxgyEEAghmDlzJjExMUydOhWA/v37Ex0dTX5+Pps2bQLg5s2bzJkzp8i5c3Nz6d69O5GRkWRnZzNt2jTOnTunC8Y2bdqEQqHg9u3bHDp0iA8++KBM19awYUOCg4PJzc1l+fLlAHz88ccEBQWRlpaGUqkkNjZW13vm5+dHUFAQjRo1QghBjx49dMe6e70lDVOMjo5m+vTpALi4uHD06FHu3LnDl19+CUB6ejoff/xxma5BkiRJejTJHjJJkqRHhLe3t+7/3333Hc888wwtWrSgc+fODBgwoFTH2LdvH0qlUvf/hg0bFklz4MABvfuuWbOGunXrAtCsWTPdsEGA5cuXExkZSYsWLXjiiSfo1atXqa8L4KeffqJ169YAtGjRAgA3NzdmzZrF6dOnSU5ORqVSFdrn+vXrtG/fvkznuWv//v26473zzjt0794d0A4VXb58OSkpKfj5+Rl1rpwkSZL0cJA9ZJIkSSZw79L1mZmZxMfHG/T49wcfAC+//DLjxo3DxsaG7du3M3nyZF588UU8PT358MMPS3XcpKSkB6a5f+gggLu7uy4Yu6tjx47Mnj0bR0dH/P39+eKLL3jllVeoX78+r7zyit5rKE6HDh0KPY6MjKRbt25s27aN27dv6z3WvUMlyyo5OVn3/wYNGuj+b2FhoevtVKlUpKWllfsckiRJ0qNBBmSSJEkm4O7uzpNPPql7PH/+fL3pHhSU2NjY6P5/7/ysyMjIImnNzMxYtmwZ6enpnDlzhg0bNvDcc8+hVqtZtmwZp06d0qUrKd93zZkzp9Dwvrt/+oI2Ozs7vcf78ssvSU1NJTAwkE2bNjF06FAAtm3bxj///FPitZd0/B07dugCrrfeeou0tDSEEHzyySd69y/pmvW593W4deuW7v9qtZq4uDhAO/+vVq1aZTquJEmS9OiRAZkkSZKJzJ07F3Nz7dfwkiVLmDlzJvHx8SiVSsLDw/nmm28YOXJkice4d8jgzp07Ae3iHdu2bSuS9ujRo8ybN4+wsDCaN2/Oq6++ytNPP617/m5g4erqqtt27dq1QvdI69evn26hkYULF7Jv3z5yc3PJzMzk6NGjjBkzptSLcVy9epUZM2YQFBREgwYNePnll+ndu3eR/JTHvYuh1KhRA1tbW06dOsX69ev1pr/3moOCgh54/Htfh99//53jx4+TmZnJ119/rVtpsmfPnnK4oiRJkvRgQpIkSTKZVatWCSsrKwHo/Rs4cKAubcOGDQUgGjZsqNuWnp4uXFxcdOkdHBwEIGrUqKHb5ufnJ4QQ4vfffy/2PPb29iI2NlYIIUReXp6oXbt2kTR3jzNv3rxijwOIGTNmlJjnu44dO1bsMczNzcWFCxdKfO169OihS3+/8PBwYWtrW+S4zZo10/1/zZo1uvTz588vkrZHjx5CCCH8/Pz0Xts333xTbP5r1qwpQkJCSsy/JEmSJAkhhOwhkyRJMqH333+fy5cvM27cOJo3b46dnR329vb4+PgwYsQIPv/88xL3d3FxYc+ePTz55JPY2dnh6urK7NmzmThxYpG0jz/+OO+99x4tW7bE2dkZCwsLateuzYABA/D399fNfbK1teWvv/7i8ccfp0aNGkWO89lnn7Fnzx6ee+45XF1dsbS0xMPDgy5dujBr1izefffdUl1748aNGTt2LO3ataNmzZpYWFhQs2ZNevbsyd69e+nYsWOpjqNP06ZN2bFjBx06dMDW1hZvb29+/vlnhgwZojf9Bx98wJgxY/D09Cz18MWpU6eyfft2evbsibOzM5aWltSrV4/hw4cTGBgol7yXJEmSSsVMiBLW9ZUkSZIkSZIkSZKMRvaQSZIkSZIkSZIkmYgMyCRJkiRJkiRJkkxEBmSSJEmSJEmSJEkmIgMySZIkSZIkSZIkE5EBmSRJkiRJkiRJkonIgEySJEmSJEmSJMlEZEAmSZIkSZIkSZJkIjIgkyRJkiRJkiRJMhEZkEmSJEmSJEmSJJmIDMgkSZIkSZIkSZJMRAZkkiRJkiRJkiRJJiIDMkmSJEmSJEmSJBORAZkkSZIkSZIkSZKJyIBMkiRJkiRJkiTJRGRAJkmSJEmSJEmSZCIyIJMkSZIkSZIkSTIRGZBJkiRJkiRJkiSZiAzIJEmSJEmSJEmSTEQGZJIkSZIkSZIkSSYiAzJJkiRJkiRJkiQTkQGZJEmSJEmSJEmSiciATJIkSZIkSZIkyURkQCZJkiRJkiRJkmQi1T4ga9SoEYcOHTJ1NiQjk+X86DAzMyMiIsLU2ZCMTJbzo0N+fz8aZDk/Onx9fVm9erWps/FQMUlAplAoGDFiBA0bNsTR0ZH27duzd+9eU2QFgJkzZ/LWW2+Z7PwPs7feegtPT0+cnJxo3ry5ST/AspwrR3h4OLa2tiZ9rYcNG8aXX35psvM/zHx9fbG1tcXBwQEHBwd8fHxMlhdZzsa3adMmWrZsib29PU2aNOHYsWMmyYf8/jaeu5/lu38WFhaMHz/eJHmR5WxcUVFRPP/889SsWRMPDw8+/PBDVCqVSfKydu1annnmGZOcuyoySUCmUqmoX78+R48e5c6dO8yZM4c33niDqKgoU2Snwkz1Zq4Opk6dSlRUFJmZmezYsYMvv/ySCxcumDpb5SLLuXQ++OADnnjiCVNno0JkWZds6dKlZGdnk52dzfXr102dnXKT5VyygwcPMmXKFNasWUNWVhYBAQE0btzY1NkqF1nWxbv7Wc7OziYhIQE7Oztef/11U2erXGQ5l2zcuHG4u7tz+/ZtgoKCOHr0KD///LOps1UuD1tZmyQgs7e3Z+bMmTRq1Ahzc3MGDBiAt7d3iRX1VatW0bJlSxwdHWnVqhWBgYFF0tzfWurv70+9evV0j+fNm4eXlxeOjo74+Phw+PBh9u3bxzfffMNff/2Fg4MD7dq1A+DOnTuMGDECT09PvLy8+PLLL1Gr1YA2qu/atSsTJ07E1dWVmTNnEhERQY8ePXB2dqZ27dq8+eabhnq5qrXWrVtjY2MDaIcomZmZcePGjWLTy3Ku3jZt2oSLiwu9evUqMZ1areabb76hSZMmODo68vjjjxMTE1Mk3f3DIu5tURNCMHHiRNzd3XFycqJNmzYEBwezcuVK/vjjD77//nscHBx48cUXAYiPj+fVV1/Fzc0Nb29vlixZojvuzJkzee2113jrrbdwcnJi7dq1nD17lk6dOuHk5ESdOnX45JNPDPESPVJkOVdvM2bMYPr06Tz11FOYm5vj5eWFl5dXsenl93f1t2XLFtzd3enWrVuxaWQ5V183b97kjTfewNbWFg8PD/r3709ISEix6bdv30779u1xcnKiSZMm7Nu3r0ia+3s1o6KiMDMz0wVMa9eupXHjxjg6OuLt7c0ff/zBtWvXGDNmDKdOncLBwQEXFxdAO4Ju0qRJNGjQgDp16jBmzBjy8vKA/95D8+bNw8PDg/fee4+UlBQGDBiAi4sLtWrVolu3bmg0GkO+ZJXG0tQZAEhMTCQsLIzWrVvrff6ff/5h5syZ/Pvvv3Tq1IkbN25gZWVVpnNcv36dpUuXcu7cOerWrUtUVBRqtZomTZrwxRdfEBERwYYNG3Tphw0bhru7OxEREeTk5DBgwADq16/P6NGjAThz5gyDBw8mMTERpVLJ8OHD6du3L35+fhQUFHD+/PnyvyAPmXHjxrF27Vry8vLo0KEDzz//vN50spyrt8zMTKZPn86RI0ceODR10aJFbNy4kT179tC8eXMuX75MjRo1ynS+AwcOEBAQQFhYGM7OzoSGhuLi4sKoUaM4efIk9erVY86cOQBoNBpefPFFBg4cyMaNG4mNjaV37974+PjQr18/QPvD888//7B+/XoUCgU9e/bko48+4u233yY7O5vg4ODyvTAPoalTp/L555/j4+PD3Llz8fX11ZtOlnP1pVarOX/+PC+99BJNmzYlPz+fQYMGMX/+fOzs7Iqkl9/fD4d169bxzjvvYGZmpvd5Wc7V28cff8ymTZvw9fUlPT2dvXv3Mnv2bL1pz549yzvvvMPmzZvp1asXt2/fJisrq0zny8nJYcKECZw7dw4fHx9u375NWloaLVu2ZPny5axevZrjx4/r0n/++efcuHGDoKAgrKysGDJkCF9//TXffvstAAkJCaSlpREdHY1Go+Hrr7+mXr16JCcnA3D69Oli37tVnckX9VAqlQwdOpR3332XFi1a6E2zevVqPvvsM5544gnMzMxo2rQpDRs2LNN5LCwsUCgUXL16FaVSSaNGjWjSpInetImJiezZs4fFixdjb2+Pu7s7EydOZNOmTbo0devWZfz48VhaWmJnZ4eVlRXR0dHEx8dja2srx8Xe4+effyYrK4tjx47xyiuv6HrM7ifLuXr76quvGDFiRKFW0OKsXr2aOXPm4OPjg5mZGe3atcPV1bVM57OysiIrK4vQ0FCEELRs2RJPT0+9ac+dO0dycjLTp0/H2tqaxo0bM3LkyEJl/fTTTzNo0CDMzc11ZR0REUFKSgoODg489dRTZcrfw2revHlERkYSFxfHqFGjePHFF4vt9ZblXH3drdxu3ryZY8eOERQUxMWLF3XB7/3k93f1Fx0dzdGjR3n33XeLTSPLuXrr3r07ISEhODk5Ua9ePTp16sSgQYP0pv31118ZPnw4ffr00fWQF1dPL4m5uTnBwcHk5eXh6elZbOeLEIKVK1fyww8/UKtWLRwdHfniiy8KlbW5uTmzZs3CxsZGV9a3b98mOjoaKysrunXrJgOy8tBoNLz99ttYW1uzdOnSYtPFxMQU+2EtraZNm7J48WJmzpyJu7s7gwcPJj4+Xm/a6OholEolnp6euLi44OLiwujRo0lKStKlqV+/fqF9vv/+e4QQPPnkk7Ru3ZrffvutQvl92FhYWPDMM88QGxvLL7/8ojeNLOfqKygoiEOHDjFx4sRSpTdEWffs2ZMPP/yQDz74AHd3d0aNGkVmZqbetHd/nO+Ws4uLC9988w2JiYm6NPeX9a+//kpYWBgtWrTgiSeeYNeuXRXK78Oic+fOODo6YmNjw7vvvkvXrl3Zs2eP3rSynKuvu71g48ePx9PTk9q1a/PJJ58Ytazl97dp/f777zzzzDN4e3sXm0aWc/Wl0Wjo378/r7zyCjk5OaSkpJCens6UKVP0pjdEWdvb2/PXX3+xfPlyPD09eeGFFwgNDdWbNjk5mdzcXB5//HFdWffv31/X+wXg5uaGra2t7vHkyZNp2rQpffv2pXHjxnz33XcVyq8pmSwgE0IwYsQIEhMT2bJlS4ld3vXr1y9x3tFd9vb25Obm6h4nJCQUen7IkCEcP36c6OhozMzMdG/C+6Pp+vXrY2NjQ0pKChkZGWRkZJCZmVlonO39+3h4eLBq1Sri4+NZsWIF48aNk0s666FSqYotS1nO1Ze/vz9RUVE0aNAADw8PFixYwJYtW+jYsaPe9IYq6wkTJnDhwgWuXr1KWFgY8+fPB/SXtbe3t66cMzIyyMrKKlS5vH+fZs2asXHjRpKSkpgyZQqvvfYaOTk5D8zzo8bMzAwhhN7nZDlXXzVr1qRevXqFXq+SWp7l93f1t379+hJ7x0CWc3WWlpbGrVu3+PDDD7GxscHV1ZX33nuv2EYWQ5V1v379OHjwILdv36ZFixaMHDkSKFputWvXxs7OjpCQEF1Z37lzh+zsbF2a+/dxdHRk4cKFREZGsmPHDhYtWsThw4cfmOeqyGQB2dixY7l27Ro7d+7UOx79Xu+//z4LFizgwoULCCGIiIggOjq6SLr27duzZ88e0tLSSEhIYPHixbrnrl+/zpEjR1AoFNja2mJnZ4e5ufby69SpQ1RUlG4ioKenJ3379uXTTz8lMzMTjUbDjRs3OHr0aLF5/Oeff4iNjQW0P2RmZma64z+qkpKS2LRpE9nZ2ajVavbv38/GjRuLXfBBlnP1NWrUKN2476CgIMaMGcMLL7zA/v379aZ///33+eqrrwgPD0cIweXLl0lNTS2Srn379mzdupXc3FwiIiL49ddfdc+dO3eOM2fOoFQqsbe3x9bWtlBZR0ZG6tI++eSTODo6Mm/ePPLy8lCr1QQHB3Pu3Llir2nDhg0kJydjbm6um3D8qJd1RkYG+/fvJz8/H5VKxR9//EFAQAD9+/fXm16Wc/X23nvv8dNPP5GUlER6ejo//PADAwYM0JtWfn9XbydPniQuLu6BqyvKcq6+ateujbe3N7/88gsqlYqMjAzWrVtH27Zt9aYfMWIEa9as4fDhw2g0GuLi4vT2brVv356AgABu3brFnTt3dPO9QDvkdPv27eTk5GBjY4ODg0Ohso6NjaWgoADQfu+OHDmSiRMn6npA4+Liiq1HAOzatYuIiAiEEDg7O2NhYVF9y1qYQFRUlACEjY2NsLe31/1t2LCh2H1++eUX0bx5c2Fvby9at24tAgMDhRBCNGzYUBw8eFAIIUReXp544403hKOjo2jTpo1YtGiR8PLyEkIIcenSJfHEE08IBwcHUbNmTfHCCy+IuLg4IYQQKSkpomvXrsLFxUV06NBBCCFERkaGGDNmjPDy8hJOTk6iffv2YuPGjUIIIdasWSO6du1aKH+TJ08WdevWFfb29qJx48ZixYoVhn3RqqGkpCTRvXt34ezsLBwdHcVjjz0mVq5cWeI+spwfDjNmzBBDhw4t9nmVSiVmz54tGjVqJBwcHESnTp1ETEyMEEIIQISHhwshhEhOThZ9+vQRDg4OokuXLmLGjBm6Mjl06JBo06aNsLe3F66urmLIkCEiKytLCCFEWFiYaNeunXB2dhYDBw4UQggRFxcnBg8eLOrUqSNcXFxE586dde8pffkdOnSocHNzE/b29qJVq1Zi27Zthn2RqqGkpCTRqVMn4eDgIJydnUXnzp3FgQMHik0vy7l6KygoEGPHjhXOzs6iTp06Yvz48SIvL6/Y9PL7u/oaNWqUeOutt0qVVpZz9XXx4kXRo0cP4eLiIlxdXcXrr78uEhISik2/detW0aZNG+Hg4CCaNGki9u3bJ4QQokePHmLVqlW6dOPGjRPOzs6iSZMmYuXKlQIQSqVSxMfHi+7duwsnJyfh7OwsevToIUJCQoQQQigUCvH888+LmjVrCldXVyGE9n0zdepU4e3tLRwdHUWLFi3Ejz/+KIQQws/PT/ceumvRokWiYcOGokaNGsLLy0t8/fXXBn29KpOZEMWMNZEkSZIkSZIkSZKMqpr260mSJEmSJEmSJFV/MiCTJEmSJEmSJEkyERmQSZIkSZIkSZIkmYgMyCRJkiRJkiRJkkxEBmSSJEmSJEmSJEkmIgMySZIkSZIkSZIkE5EBmSRJkiRJkiRJkonIgEwyqgULFnDx4sUS08ydO1dvmsDAQMzMzFCpVAD88ccfdOnShQEDBpCZmYlCoWD48OFGybckSZIkSZJkOOWtEw4cOBAXFxcOHTqk29a9e3d69OhBr169SEpKqvZ1QhmQSUaj0Wg4ceIEHTp00G0bNmxYkXSXLl2iffv2Rbb//PPPdOzYEQClUsny5csJCAjg7bffZsWKFdjY2FCrVi3Cw8ONdg2SJEmSJElSxVSkTrh8+XI+/vjjQtsOHz7M0aNHeeedd1i3bl21rxMaLCAzZE/I/duqe9T7qLp06RJNmzYtMU1OTg41atTAzMys0PaQkBDq1auHo6MjAOHh4bRp0wZLS0t69+7NqVOnAOjZsyc7d+40zgVIkiRJUjVlqN6IhIQEfH198fX1pWXLlrqK8dtvv40QwjiZlx46FakTenp6FklrZWUFQF5eHq1btwaqd53QIAGZIXtC9G2r7lHvoyo8PJxGjRqVmMbf358ePXoU2b548WI+/PBD3eOMjAycnJwAcHZ2JiMjA4DGjRsTGhpquExLkiRJUjVnyN4IDw8P/P398ff3p2/fvgwYMACAzp07c/jwYeNcgPTQqUidUJ9bt27x9NNPs3TpUtq0aQNU7zqhQQIyQ/aEFLetOke9j7qbN2/qWtf27duHr68vo0ePBuDgwYP07duXK1eu4Ovry+DBgwkPD8fJyYnatWvrjuHs7ExmZiYAmZmZuLi4mORaJEmSqovy9JBkZWXRq1cvunfvzoABA8jKygJg3LhxuLm5sXr1al1a2UNSdRm6N+KugIAAfH19AW29bMeOHRXOq/RoKWudsDgNGjTg1KlTzJo1iwULFlRW9o3GIAGZIXtCittWnaPeR1WzZs2IiorC29tb17rWv39//P39WbFiBQCxsbF4eXnRpk0b/P392bRpE1euXOHcuXP079+fy5cvM2bMGJo3b05wcDBqtZpDhw7x1FNPARAZGUmLFi1MeZmSJElVTnl7SKysrNiwYQMBAQEMHDiQtWvXAvDVV18xf/78QvvKHpKqy9C9EQDnz5+nbdu2WFpaArJeJpVNeeuE+iiVSl1jkJOTE3Z2dkD1rhMadFEPQ/SE6NsmVU/t2rUjLCys2Ofj4uKoV69eke2vvPIKAQEB7Nu3j7Zt27J8+XKsrKwYOXIk3bp1Y926dbr31ZEjR3TDJyRJKsyQPSRHjhzh6aef5tlnnyU2NhaQPSRVWXl7SGxtbXU9JFZWVlhYWAD6e01kD0nVZ6jeCIBt27bxyiuvVEa2pYdQeeuEABMmTGD9+vV89tlnrFy5ktu3b+Pr68uzzz7LwoULdUNsq3WdUBhAYGCgmDRpUqFt7777bqHHr776apH9tmzZIrp16yb69esnatasKUaMGKF3mxBC7N69WyxcuLDMedNoNCIzr0Bk5BQIlVpT5v2lipk/f74IDAzU+1xoaKi4dOlSuY+tUCjEsGHDhBBCqNUakaNQivQchchRKMt9TKl6KFCpRa5CJbLylUKjkZ9rfdRqtRg0aFChbfd/LwshxOuvv17oNczLyxPx8fFCCCFWrlwplixZIoQQwtfXV2RmZorTp0+LcePGCSGE+Omnn8TBgweNdQFCqAqEUOYLUZCr/Vcqtb/++kssXbq00Lb7y3/Xrl3it99+07t/VlaWeOqpp0R6erpu25o1a8SqVat0j/Py8kSfPn0Ml+m7VAWGP+Yjprz1srtmzJhR5LPdqVMnkZubq3scEhIixo8fX/pMKRVC5GcKoZK/0Q+9glwhclKFyLuj/f//fmMqq05YHVkaIqhr164dM2fOLPb5knpC7ra2+Pr6snz5ciwtLYtsA23UO2rUKL3HT7iTz7WETEJvZxGakElkcg7puQVk5avIVqhQa/5rwbWzssDB1hJHW0u8XOxoXNuepnUcaV3XiVaeTthaWZT3ZZD0mDRpUrHP+fj4lOlYCpWaK7F3CEvM5kay9i+69bu0mbmfbIWKexvqzc2ghrUlDjaW1HWxpbGbA9617Wni5kCHBi7UcbIt7yVJlSAmLZegmAyiUnKITsvlVmou0Wk5pOcoUWo0hcraysKMWvbWuDna4OZgg1dNO1p6OvFYXWda1XXCyuLRvLuHoXpIlEolubm52NnZ4ejoSOfOnZkyZQqg7SFZvnw5vXv3Ll8m1SpIuAyx5yDpKqRHwZ04yE4ERWbR9NYO4FAHHD20f24twasD1O0INWqVLw8PuZs3b/Lee+8BEBoaiq+vLz4+PqxYsYKDBw8yefJkrly5wvjx4/Hw8GDTpk0IIRg+fDhz58413HxdZT7cvqQt67jzkBQKqjxQFYBaAWolqBSgLgAE2DiDW3Oo7QNuPvfCYzIAACAASURBVODWQvvYpSHcN+dJKqq89TLQ9kbs2rWLHTt2MGbMGEaNGsX169dp2LChbmgYFNMbUZALMWcgNQLuxEBGzH//ZicC//vyNrcESzuwstX+a+8KdR4Dz3bg0RY8HgNr+wq+CpJRZSdB1DFICIasBMi6/d9f/p3Cac0swM6FSXY1IfgkpLYFz/ba8q7lDZS9Tng/a2tr1qxZU6FjmJJBAjJzc3O6devGxYsXdePV7447B8jOzn7gsvX+/v7FbisoKCA1NZXmzZtrj6dQ4X89Cb/QZI6FJ5OUpSh1XvOUavKUapKzFEQm53AsPEX3nLWFOU9416Rnizr0bulOQ1f5ZWBqwXF3OBaewskbKZyLSiNfqSnVfhqhfZ9kK1QkZOYTeCuj0PON3ex5urErXZvWpntzNxxsDPJRkMorNw1uHIGIw3yX0pXlN2qWelelWpCYqSAxs+j3gI2lOe3qudCzpTsvtPGkfq0aFcrmggUL6NWrV6F5OfebO3cuzz//fKE03bt3x8zMDEtLSzZu3Ii7uzt//PEHy5Yto1atWvz555/Y2NgwduxYfvvttwrl8a6KziHJzs5mxYoV7N27t9AqpwBqtRoo5xySxBC4uh2ijkP8RVDmln7fgmxIy4a0G0Wfq9kIGj0DzfujaNIPG2vrsuXrIdOsWTPOnTunm68B2jlk9/42352v4eXlVeg3ePr06XTt2pWePXuWeI4S52tkJcDNAG0AFntOW2nTKEt/AYo7/+17L6sa4N4KfJ6D1i+Da5PSH/MRUpF62ZIlS1iyZEmhbT4+PmzevLnQttOnTzNu3DiID4LreyHSH+IulK6cNSooyNL+Ady5pf0+uPi79rGZObg2Ba/HocUL0LSPNniTTCc3Tfu9fTNAG4gll+G7X6ghN1X7lxoBN+6Ze2rrAp5toUkvaPM6OHsZPu/VgJkQ1WMCgEYjOByaxF/nYggIT6ZAVbqKeUU0drNnYDsvhnRugJujjdHPJ2kl3MlnS2AsWwJjiUzOMfr5bK3M6dnCndcer0eP5u5YmMvW10ohhPYH/MJaCN2t+xE/WX8UQ8J9jXLKNl7OPN/Gk4Ht61LXxe7BO9xDo9Hw6quvsm3bNt22+yu4AG+88QZ//fVXoV4npVKJlZUV69atIykpiY8//piePXvi5+fHli1buHXrFpMnT2bSpEmMHj2aZs2aVeg6Af7++2+Sk5N5/vnnC/WQtGjRQtdD8vHHHzN58mTS0tKK9JC8+eabjBkzhp49e5KTk8Prr7/Onj17AO3oBX9/f/Lz83nppZc4cOBAyZlJvQFX/oGQbWX7ES8HtX0d2mUvoWeLOrzUri49fNweyV5SjUbDyy+/zPbt23Xb7n2/xsXFMX/+fBYvXlxov/j4eBo1akSXLl0AePPNNxk7dixz587lzz//RAjB4MGDmT59OkuXLqV58+b07dtXu7NaBWH7IHA9RBzSVsKMrc5jbG3zC93a+cjf6cqUHg1nV2obV+7EGP981g6c7TiPgib96drUtcjKkJKRCAERh7VlHXEQhLHr3mbQsCu0fQNaDQS7R2dF7SrfLZCtUPH3uRjWnYoiOrUMLakGEJmcww+HwljmF8ELbT15r2sj2tZ7dN4cle3UjVRWBNwgICwZTSU2E+QrNey5ksCeKwl4ONnyfjdvhnZuiJ21HL5qFDkpcHEDBK6DtMgiT7cuuAz4GuXUV+LucCXuDgsPXOfFdnUZ3aMxLTycHrwjFVtG+v4bWN5/o/ORI0cC/93e45NPPinH1RVmyB4Se3t78vLyyM7O5urVq7Rq1QooxYpWMWfh+GK4vgfdUCUji6jVg+xUNTsuxbPjUjxeLnZ82LMprz1e75EKzMrbQ1K3bl0KCgqKbJ82bRrTpk0rtE3XQ5KXDudWw9lV/xuWVnkUSiWf7IrBam8svVrUYWT3xjzesPQ97FIZ3b4MJxZDyL+VE3D/j1DmMifQisv+Z6hfy463Ojfk3S6N5DQTY8nLgKA/tJ9rPb/TxiMg+rj2b89k8OkP3SeDR5tKzINpVNmALLdAxc9+N1h3MooshcqkeSlQa9h2MY5tF+N4slEtpr3Qknb1ZWBmKCdvpLDoQBjno9NNnRUSMvOZs/sav/jf4P1ujXnn6YbYy+GMhlGQCyd/ghM/grL4nk+nlIs4WqrIUhnvdVdphO4z3aO5G+N7NqVTo5LnIFVkCOCtW7d48803ycrKYu/evcTExBR7o/N///23fBd1n/LOIYmPj2fevHl06dKFbdu26XpIpk2bRp8+fbC1tWXdunVACStaRRyCo/Mh5rRBrqUstuZ1LPQ4LiOPqVuvsMwvgvE9m/Jqx3pYPiKBmSHn8Oqz4ef5cPArbS93QXaFj1ceJ+y18xeVasG+kAT2hSTw3GMeTOnfgka15bQDg7nhp/3ujvQzyekz3Z/kcrQDADFpeXy7N5Q1J6KY2KcZrz1eX45sMZScVDj6nbbRtCzDyY1BrdD2wF7dAW1eg2en6eabPYyq5JDFbRdj+W5vqN45IVWBmRm83MGLKf1byMUhKiA2PZfp20M4Eppk6qwUq7aDNV++0IpBHR7NMc0GIQRc/hsOz4LMuFLtMtt1Hr/G1Tdyxgp7pYMXX7zQktoO+oc9VWQI4F1btmwhICCAUaNGsWzZMn7++WfS0tJ4//332bp1K6GhoSxatIiVK1ca5JpKmvN2/fp1FAoFbdu2Lffx33rrLdavX4+5+f8CnJRw2Pe5NiAzAY2tCy0zl6LQFB9wNahVQ9tj1rEe5rISV36B62H/NP2Lr1QSYWbOAMsVhGQVDbysLMwY2rkhE3o1o5b9oz2fsELSbsKO8do5Qyb0d90pfBbZTu9zzes4MKV/C3q1rFPJuXp4qDVqLM6s0AZj9y/IUVWYW8Hjw6DHZ+DgburcGFyVCsiuxmfy1fZgLlSBnpLSqGFtwYc9mzK6exPZOlMGKrWG307c5IeD4eQpK2/IQ0U807Q2swc9hrdscS2b+CDYNRHiA8u025n67/NmeMkLChiDk60lk/r58FbnhkUq6xcvXuTPP/8sdHPc+4cAvvbaa0UmviuVSiwtLTEzM+PgwYMcPnyY2bNn06tXL90csqioKD777DP27NlDaGioQYYsVipVARxbAMd/+N8qeaYRVe8lfCNKvpfSXV2auPLDm+1lo1pZZd6GnRMg/AHzBitBukdXOkR9UGIaR1tLPurVjBHPeMt5R2UhhHbe0KFZJY5oqJSsWNrytHI5CYqSA+unGtdi3qtt5YJsZRSSGsKMEzMYnZ1PnzDTBt6lYmUPvWfAk6MeqhVXq8y4jfWnohj084lqE4wB5Bao+X7fdd5YcYqYNBN37VYTUSk5DPr5BN/sCa02wRjA8YgU+i8O4PdTUabOSvVxdhX82rfMwRhAK0WQETL0YJn5KqZvD+H1FaeIy8gr9Fx5b2qp7waWD9WNztNuwq994Og8kwZjALuUnUqd9uSNVPovDuBASIIRc/SQubQJfu5cJYIxgN3mvg9Mk5WvYs7uawxfe46MXNO+P6uNtEhY+wLs/czkwRjA7Tq+DwzGAE5HpjHgp+PsC5af6dJQapQsurCIobuHcj39OvMsc8i1cTB1th5MmaN9b254Vbua60PC5AFZVr6SD/4MZPr2kEpZOdEYLkSn88KSYxy8WrmTmaubg1cTeXHpcYLjTDfEpSIUKg1fbQ/h400XySuoPsFkpcvPhH+GwZ5J2jHg5eCQepmaVqabO3r3M+13z3DaexdJuKs0iyQ0aNCAo0eP4ufnx759+/Dw8ADg7bff5uTJk+zevRtnZ+cit/eoFkL+hRU94LZpAuh7CSt7VsU3KtM+6blKRv1+gWnbrpBfjRqIKl12EmwcAttGV5nhTMLanh9iS/9Z8buezAtLjnM5NuPBiR9l53+DX7pC9AlT50Rns7JrqdNm5asYs+ECs3ddRaWuWnXKBQsWFPr90Gfu3LlF0gwcOBAXFxcOHTpU7DaFQvHA20vdK7Mgk7EHx7ImeA3q/y3OkpiXwvJW+m+DUhWJW6eZuO4oJyNSHpy4GrCYWdKsbyMLS8xiyKrTnIuqPr1ixVGoNOy6HI9GwNNNXE2dnSpFoxEsPBDG9B3BKKpp0H2v0IQsDl5N4JlmbtSsIecmFJJwBdYPglsnK3QYM6HmTp0nOZ9pusVz8pUadl6Kx9LCnCe9tQt+dOnSRXfT5PvVrl2bOnXKP4fBwsKCQYMGlXv/SiUEHPgS9n9R7qDb0BI8n2VZSscHJ9TjStwd9ock0E1+potKCNb2gFaBoPte0Z7P8Uuy/jlFxcnKV7ElMI6aNazlisn6HJoFh2aW7X5xRqaxc+W9lMGoRNn6Dy7eyuDkjVTtfUZtTb8wl0ajYcGCBXz88ce6bcOGDSvynb906VLGjx9faHitr68vVlZWNGjQgMaNG+vdZmlpybFjx/D29sbVteQ6aFx2HO/vf5/g1OAizwUXpNHb2p1aOakVudxK8ZfHJJZG1+ffoHjsrS3oWM1XVzVZD9n5qDReX36KqEpeyt6YhIAlh8OZvj2YKjQ1z6TUGsEnfwex1C+Ch+klCUvM5rVfTnIltmq0FlcJUcfht/76b9pbDr1tix8eWFk0Aubvv84X267Iz/RdahVsHQWnlpo6J4Uc1DxZof3Dk7IZvPIUkcmlXy3QkC3eFy9epE+fPjz77LPs3r27zC3eRpFwBda9CDnJps2HHn/mdynXfgUqDV/+G8zUrZflZ/oujQZ2TIDji0ydkyLCavcmT12+pe3P/2+kQ2iC6UflVOS2KfoaAfVtu3vblJIEpwQzdPdQIu/oX8pepVExx7Po0PuqJrreS3weqV0KX60RzNl9jYUHrps4VxVjkoDseHgKb/96ljt5VacVxpDWn4rm078voa7Mm2lVQQUqDR/8Eci/QfGmzopRpOYU8H+rTnMuKs3UWTG98EOw4TWDLn3tk191WuT/PHOLKVsuo3nEP9Mo8+GvoXDlb1PnpBBhYc0vt0uu7JRGYqaCwStPc6MUQZlGo+HEiROFVrAcNmxYkXSXLl2iffv2hbYtX768UEs5wOzZs9m+fTt+fn688MIL2NjYUKtWLcLDw8t3MRV1+5I2GMuret9vaoe6/BpXsUrjxrMxTN8eUur05Qm+s7Ky6NWrF927d2fAgAFkZWUBMG7cONzc3Fi9erUu7dtvv22aAFGlgH/e1d4Xsgpak925Qvun5hTw1uozRCSV7rfJkI0sPj4++Pr64uvri5+fH40aNSqxnIu7bUppNW7cmNDQ0GKfP3zrMMP3Dyc1v+Terwt3wtnRsvIX1SqtApemvHLr1SLbfzoSwcwdIdW2oaXSA7Jj4cmMWHeuWi3oUB5bL8YxdsOFKjeGubIoVGpG/36efQ/5hPlshYp3fzvL2ZtVr9JSaW4cgU1DQJX34LRlYJ96BTfrqtNo8/f5WCZtvvToBmWqAvjzdQjbZ+qcFJHm/hS38w0z1DApSxuUPagCZ8gW78jISPLz83nttdcYNGgQiYna+cilafE2ivggWPeS9obPVdClmn1Ql3EImz6/n47m2z3XHpiuvMG3lZUVGzZsICAggIEDB+rmnH711VeFVmsF6Ny5M4cPHy7fhZSXIhv+eA2u7ajc85aS0tmbv257VPg4KdkFDF19mujUkhcoMXQji5ubG/7+/vj7++sWfGrSpAnt27fH19eXffv24evrq1vU6eDBg/Tt25crV67g6+vL4MGlWzG2NPbe3Msn/p+QV8rf6YUilUw7Z4Od31CEpS0T1B+RWmCl9/m1J6OYvLl69n5XakB2NT6T0b9feCjmEZXGgauJTN9R+ha4h4UQgk//voTf9ao3zMUYcgvUjFx/vlSt6g+d6FOwaahR5hGZaVQM9og1+HErYmtgHNP+vWLqbFQ+IWD7OLgZYOqc6OVvXrFW9Psl64KyrGLTVORG4fdLTEwkLCyMzZs3M3r0aObOnQs8uMXbKOICYf1AyK+6i18sS3vCYMdaERDJ4kMlD48ub/Bta2urC76trKywsNAOvStuuNmOHZUYGGnU2p6xKvqZBjjv1Ntgx0rMVDBk1RniM4oPSAw9rDAtLY3u3bszevRoGjRoQFRUFG+88QY9evTA39+f/v374+/vz4oVKwCIjY3Fy8uLNm3a4O/vX+gelqURGRlJixYtimw/n3CeL49/iUaUvu6dpkhnSctnynT+yvBvnQ/Zl1zyHLnNF2JZUA2HL1ZaQJaSrWDk+vPkPmKr0/155ha/Hr9p6mxUqu/3X2fX5dumzkalupOnZPjac6RmV40FDipFZjz8/TYojTcPtJdN1ftS3Xg2hnUno0ydjcp1ZDZc+cfUudBLmJmzPKFoJaSiUrIVDF19huSskj/TN2/e1A1LKm+Lt7OzM0888QQ1atSgZ8+eXLv24F4bo0i8Cr8PqtLBWG7tNhxOrWXQYy4+FM7KgOLnvlY0+M7OzmbFihUMGTKk2P0rPfje/4XJbuBeWkvLuUhPceIy8hiy6nSxn2lDNrIAHD9+nICAABo2bMjp06cJCwsrtpyLu20KwIQJE1i/fj2fffYZK1euLHabvtum3Lxzk4/8PqJAU/ZbPvyTEUJI3cfKvJ+xxHk9x8QbpXtPLPO7wdbAqtWg+yCVEpAVqDSM/v1Ckfv6PCrm7r5aaPnsh9m/F+P4xd8wizpUN9GpuYxcf77a3r6hTNRK7dL2Rp7s3zyv6swju9fsXVc5daPqr0JlEBc3wLGFps5FsbLcHic8x84ox07MVDBh40W984GbNWtGVFQU3t7eumFJ5W3xbtasGUlJSajVaoKCgvD29gaKb/E2ClUBbHm/yixrX5yjtsaZ2/Lt3lCOhpX8fVae4FsIwfDhw5k7dy4uLlVjZcfD4f8SF77H1NkoUbZbB06kG37IXFRqLhM2Xixx6LkhGlkAatXSNhy8/PLLXL16lW7duhEU9N9vWmlumwKwZMkSIiMjCQwMZNSoUXq36bttSo4yh4/8PiKzoHyLmmiEhjlurmjMTH6HLJTOjXg19s0y7fP51iucr0Zz/CtlLdDp24Or1Q2fDU0jYPzGi+yZ0I0GrjVMnR2jiUrJ4Ytthh/OFfvLcNSZ/wW0Vu7euA38nNT9S1EmRSE0Kmw8fajV7wOsanpSkBxF8r/foc5Jx6XLYJyefBmAtEMrsLCvifPTbxg8j3cF3spg4YHrTH2+pdHOUSUc+Apizhj9NHapIXjaFhhsfpChqDSCD/4MZPsHXalf6+H9TJN0DXZPMnUuSnTSunyr7ZXWqchUFh64zmf9CwdG7dq1o6S7xjyoxXvXrl3s2LGDMWPGMGrUKEaOHImvry/m5ua6itqRI0d0FTCj85sDSVV7iL0wt2RBfFvjHFvAp38HsWdCN9ydbAs916xZM86dO6cLvkE7t+jeCvXd4NvLy0uXBmD69Ol07dqVnj1LDiQrK/i+lnqNKWfmYOfmzPfOT/L0zbNGP2d5+Fk/a7Rjn4pMZcmRcD7uXfg+dhUp5/sVFBQghMDGxoYTJ07QpEkTJk2axNWrV/WWs4+PT4WuydramjVr1hTa9tWJr7h5p2IjtIIzb7K5VS/eCDlYaPuEvfn8FaIkKUfwQjNLdg3R/g7uClMy5ZCCyHQN7T0s+PUlW1q5WRCXqWHQX7mEpmgY2dGaRf20n7EfTim4lqJh5YvFN6oJC2sm83Gpbg5+rwKVhjEbLrD3o+64OdqU8corn9HDXr/rSWw6F1Ph48T+MpzoeQN0f/FrxgOQffkAcSve59bCV0j86ytUWdobxBUkRxG3agy3Fr9J5tltuuOkHVrBnVOVv0JYtkLFlC3Vc6Jhaag1gol/BxltSKpN/ceo/eJkar84mZo9hqHOTgUhcH5mCA5tepMfHUTqviUA3Dn1D+bWtjg81pP0o2vRKBUoU2LIi7yA0xMvGyV/91p1LJIzkQ9x70nwVjjzS6WcykyoGVKn4t8fxpCWU8Bnmy+bOhvGoyqAzSMMvliLoa1MbmX0cyw/eqPIZ7q8NwoH/S3egwcP5tixYxw9ehRvb+/KvVH4rdNw8ifjn6eCUjy6cSPXOL2hoF384dN/LhXZ3q5dO8LCip9nVlzwHR8fz7x589i2bRu+vr788ov2e3Pu3LnMnz+fRYsW8fXXXwP6h5sZWr4qn0lHJ6FQK8gouMNYs2R+a/tcmY8Tnqrm2XU5uH6fheO3mfT5PYcbadqRIf+GKmm6JAvbOZn4rs3hZrp2u99NFQ1+yMJtfhabgv9brGngplz+vFJ48SZhbsUPt407VG7J4fAivSflLWcoOoQwPT2dp59+mu7du7Nz507GjRsHVE45A2wM3cjB6IMPTlgKP6riSbOvXWT74NaFF9aIzdTw+j/a34vF/WwJS9Xwf1vyEEKw7FwBqbmCT56y5ofTBYSnqknJ1fDjmQLm9iw5WNrnOZZ/E93LlfeU7AKmby96v7X7VYWbdhs1IMtWqPhy24NfiNK6v1KuuB1O6t6fsHBwxaXHMPJjrpC2fxlg+kq5PqciU/njzC2TnNvYfvGP4OIt4807sHSug12TJ7Bv1QO7xo9j49USjyHf4fT4i9TqPRpzW0eUKdrXVijzsXRyx6ZuC9CoEWolaUdW49LjXcws9a/MY0gaAZ/8fYms/KqzQqDB5KTCromVekpf60pe1KAMTkWm8rcBGpyqJP9vq3yPSZ7rYwTecTT6eTQCPv3nEtkKVaHtkyZNKrQi2718fHxo27b8vTn6WryNQpEN20ZDGSb836ukyjlAco6G2t9nYTYrkwUntXN34jI1PLEqG8dvM/lkf74u7Q+nFIzaWXwDwA5Nt3LlsSyOhaew8Wzh3+nyBt9169aloKBAN6R17NixAEybNo2QkBCuXr3K9OnTATh9+jS9extuEQt9Vl1Zxa2s/65NLdT8kBXC5I7PkWttX+rjxGUJNAJm+drwXntrDkWqeX9nHgnZGgZvzsPJxoz5fWy5cFvNu/9qy3PaEQUt3czp09iCTw9oy/xQpIqUXMGQNoV/l1M8uhGZa1vkvIakEfDZ5svk37PityEbWerUqUNgYCABAQFs374dR0ft91RllHNafho/XTRcA0tmQRaLfAovnLTkOVsmPl24x+psnJp8FQx5zIrRnazp28SCy4kaLiZoyCkADwdzejXWDszLLoCvjigY/6Q1bvbFhyJJdXsxNqJiizbtDU5gz5Xi1zUw9Oqa928r7S1MjBqQzdsbatB5Y/dXyhUxwYDAoX1/nDq9hHWdJuTdOI86L9PklfLifGfg16QqiEjK5sfDxr1XTk7wEWIWv0HMT0PJunQAM4v/ylBxOxxNfha29VoD4PBYL3LDT5Oycz52zZ6iIO4aQl2AvU9Xo+bxXnEZeSw8YPobGxuc35xKn/DfNLdqziO7a+6eaw9c+KHaSboGJ34s827FVc5n+udjNiuzyB+UreX8fudrVN4qYLHpeczfV3UbB8rtwDRIjyr37sVVzu/6aF8+earCI0PK01oubJxZHFvxe82Vxje7rxVZjc+YwTfAhg0bMDc3XpUs6k4Ua4PX6n1uX3oIb/l0IMa1UamO1aW+BUeH2fPhk9Ysec6WWnZmhCRp2HhFiUINU5+xYXxna15uYcWxW2pupGnIUQpa1rago6cF2QUCtUbw6YF8fuxfNPDaoamcz3VkSk6RmwlX93IG+OniT2QVFL9CbHnsSA8msEHJC2q41dCuPHkmTk1kuoZLCdqGmZvpGv6vjSUXE9T0WJtLp7ra6z8arWZC5+KHIaocvXgl/i2D5H/69mDScvQvbFJVbtpttHfFheh0NpyJNugx76+Um9fQTvhUxF5FmRqDKv02IFDdSaoSlXJ9shUqZpThZpTVwXd7Q1GqjTcU07FdP2oPnILrgE8xM7ckbf9SlBna+5spU2NI3jobC+c61OwzBoAaPl3wGr0aj3d+wO2lKaT7raFWr5GkB6wn9pf3SNz0Baps40/0/ONMNJEP01L4CcFwofJvHmqbepUGdvnFPq9MiyNh41Rifvw/bv3wOombvkSZrm0Nu3Pqb2KXvcutRa+SvH0eGoV2Rcj86MvE/vweMUuGkHP1qO5YSVtmk3PVv0z5u5OnZObOh+szzcHpIMo+/Li4yvlrrazY+KodG1+1Y+lz2gpYBw/tz09ZWs7vtyatTZnzWBEbz8Y8XA1q4QfhwtoKHaK4yjnAnnAlO8NUTOlaOMgqT2v5DffeZKkqZdo7WQoVC/ZXvRVeK+KbM9+UuNJeePYtBte253iTpx94LGuL/yql5+PVpOUJuje04GaGth7g5aR9vt7//o1M1zC8vRU/nilg8kEFw9tbs+KCko6eFnSqa1Ho2MLGsdICb4A1J6KISTPeSsGV7XradbaGbzX4cQWCOc41UJkX/xns1tCS11pZsjNMRZMl2cRmar8HbC3hqXqW3PzIgdMjanD8PXsmHczn+z42rLygpPGPWXRenc3V5P9+c4S5JV9afkJsvmHmfqVkFxR7z0FDr66pT2lWUTVaQLbo4HUMOV1KX6XcxrM5Nl6tyA7aS/zqsQi1tjXVzMKqylTK9Tl0LZEL0dVn5ZeSnIlM5dC1RKOew7nLm9i3eAaH1s9So2U3EBpUaXEUpNwiYeNUMLekzuC5WDr8txSypbM7Np7NyLq4B5v6rTCzsCLz1N94DJkHQNYF49/vRakWfLv3IWpR3/d5uSrpFWWG4P/cix8WWNx8wpzrJ8gIWI+1ZzOcn3qD3NBjZASsByAjYD1WrvWwbdSBdL9fAciLCkKTl4l9K98y53H35dsExVTdpcLLJNIfwg+Ua9fiKuePuVsw+DErBj9mpestGdNJ2zJalpbzexW4NOVIas1y5bO8CtQafjLyaIBKIwQc+LLChymucp5dIBi7O59ve9nSwLlwq3J5WsvX5TxV4byWxfZL8Q+8kXB1cSDqAKdun3pgusyCLD4Qt1nZ7nkEZg9Mo3L0fQAAIABJREFUH5qi5qWNuTRyMeOn54p+Xu+tA370lA2hH9gTNNqe6T1smH9SwZxnbRixPY8GP2Tx8l+55BQIotx6VVrgDdoFmpb5RVTa+Yztu7Pflel+Y2URnn2LPx7rU2Kaf16vwdVx9lwYZc8b/5tj1tJNG3R7OJjTuZ4leyNUWJnDs40s+WhfPusG2dHKzYLZAf+NNPH3GsWm20V7mipi68U4whOL7zk01Oqa5WWUgOx8VBonIgy7qIHeSvmdROoM/Q7P95bgOXwZNp4+mFlaY+mivbN7VaiUF2fB/odjONs3Rg44CpJukrR5FlmBu8g8v4Oc4COYWdpg5VqfxI1foMnNxLHDcxTEXy/U0wGgzr1D5oUduHR7G6HRfkFlXz6IMj0BNJWzNP3Bq4kPxwIf13ZB1DGTnb5HCfPIiptPqB3SDE5PvoJzlzexsK9JdvBhADTKfKxc62NdpwmagnyERk36kdXU7FX+Fe0WHXwIPtNCaFfQLKfiKuf/HV6w8oISJxsY+r/er9K2nN/viqPx5xPps/lC7MNRUQ/dBcmG+/6+v3I+77iCGlZm9G1iQVKOtmaemitIzxNlbi1XOjVkw+26Bstraagfoor68svLS51WIzT8lBnMxI79yLEpfn7m1WQ1vmtzsbaAI+/Y4+lojreL9vMfm6kt77gs7b+Na2qrmj61LWjnYcGsowpGP27NlSQNf19VcmWsAyFJGjZcVrIh78E9dIa2JTCW2PTq30u2P2o/5xPPG/Ucv+TdJNG5LrvDlPz1vyHmMZkaVgdqhx5PPZTP6Vg1m68qWXdJySstLXXlD1CgFkw9rOCHfrZoBAjg7xAllxLU3L1jUKpnd4ZHGH40m1oj9P5OG/IWJsUpzSqqRgnIDD2fqNhKuVtD0g+voiAxkqyLe8iPDsKhw/OYW/3XxVkVKuX6nIpMrfa9ZMfDU7hk5F4B8xrOCKEh4/ifZBxdh6WzO24vf4HqTgKa3AwQGjKOriNl53xSds4vtG/G8T9wevxFLGo4Y+3WEIcOL5B5bhsWdo44djT+Kkd3LXsY7st2colJT98kJ7DY54qbT2hu56TddusKitth2rmlBXmo8zJxaNuHrAs7yPD/DYe2fcgO2od1nabYeDYrdx4DwpK5HFvNe8nCD0BCxVeOLK7l3C9KTXiahrfaWGFvra28lbbl/H5/ZLarcD7LQ6URRp8zWymOLTLYofRVzmMyBaEpGnyW5jDlkLbl+7sTBSw7px02V5bW8gvOfRDiwT02hrbtYly1H852Mv4k4ellf78eTr/KkOZtiHJrUuS5mDsanl2XS0quYEwna87EqdkUrGTwY1ZYW8C8Ewp+OlPAtlAlzzSwoEmt/6qaoSlq9kWomPiUNWqNIFcJqwILSMrRoLB25rd4/asYGpNSLfi5mv9OCyH4MbB0837jN8RzbcI1gocFE/3Df1OLknclc/3/2Tvv+Cjq/P8/t2dLeq+kUELvgtKrXbBgx3rY7qxnOe++p+cpp56evWBH7AKeYgEEpPdOaCFAQnqy2WR7353fHwsJIdmwm2zI5n4+H499QGZnZz6zszPzebfX+5FC9t+2n6K/Nf1mBK9A2TtlHLz7IPv/dYDn0vrx0iYnf1nlu0b31XiZ86OdjWUe9tV6+dNSO29tc3JdfxkfniFn/9oWJ9NzpfRNlBCpEPHcJAUL9rkwO321hx51CtfW3Npp1/uyA9UcrW0eJQuluqa/ZYGoa4qEEOuw7y5t4Mp3NoVyk7jN9eiWvo6zqgjB5UCWkEnMuNlE5Aylav6DuHTliGURqPtNIHbSnc1EO3S/voMsNo2okTNP/v0ulv2rkMWlk3jl35BGt09KMxRM7ZvEh7eO7LL9d5Q/fLqj09MV/1f49eHx9E7ufDW4TqF6P8zr2tpLARFTxR+2KXnt0pVR8/XfQCIj5eaXEIklVH/xBO76cgBEciWC00bmw4sQyyNw6coRPE4kUUlUzX+QlJteRL/+C+wle5Cn5JFw2aOI5cEpfV0yMIV3bhreoWPtUj6/Bo52TCr5oNbD5E+tREhh9a1qck7zjl670MrCg24K7lUzIKllBOyhZXZSNCKGpEiYtdBK+cORjPzAwp/Pl3P3iKZ0NndkOj0KH/Lbi9B6ZDMNqz/GbapDkdaH+EseQhaTgv3EPup+fhXB7SBu6t2o+/lqAmoXP4u677iA01UlYhG/PjyevERNh76rruJA5Ta0v/2DCUc3IaJjU4Ayg5cRH1jQWQWem6wgO8Z3vnvGiSnR+5yea0rcvL3dxS2DZTw5Vk5+gu/cOz0Cg+dZ+O5aJRlRYmJeNHHfCBkbyzzkxYlZOMvX2+gm5bud0iQ4EG44L4vnrzq3tYqh5J4V97CxcmO7Px8p0/AvbxwTj25oXLamxM2kT1saqsLTUXx3yMVjK+yUGwVGpUv4ZIaymUF2yRdW5gyTcWVfGW6vwHWLbCw76mZkmoR//vlObqm4ot1j7QhyiZg1j00kLabz2ip0JhsqNnDvynsDWrfy80pEIhG6FToiB0fS4+EeANT+UIvX5aXupzoU6Qp6zfU5KE37TZx45QQp16ZQ+0MtKdelsHDSAJ74+yr+Pl7B9LzQpJgKIgnPxD7P/E42yq8ZnsHLs5o79F5++WWmTJnSqqBLYWEhDoej3YIuTqeTu++++6yquSFP1P1sc2iFPACkmjiSZz3T6ntpt7ct7Rk//b4z/r6X+OmB/Wg7m9WFWmpNdpIiO1fetTMoq7fy2+HfjbFA+WzzCZ6d2b6+Km3dKE4xd+5cLrnkkmbrjB8/HpFIhFQq5auvviIpKanFsujoaO69914+/vhj/wPY/mG7xh1KfHVkpTxX0nrzTGddKTVf/xWRRN6snjDtjjdx1pYgVqioXfxPBLez0ciSxftu+vUr3ydyyEW4tCewFm4g4775VH36MJaDq4kcElyPnuUHaqgzO0jQhH8TyhbUH4ejK8++Xhuc8pyfmpxvrfCwtcLD9QNk1Ji9fH/YzZhMSavG2CnP+d571Kw87m7mOXefkcxQGDO+We2gu6ES084f0S17g8TLH0e75N/IE7KIHXEH+nUL0P38qs/gPlk7KFZG0bD6I9T9JrSrdtDjFViwqYRnZnRur6TO4qMjX7PCU0aPAaO4QRTNlUc2onK0T4DoWIO3MSXxyVVNUS3h6ajGtFOzUwBcDEwSNxpj0NxbDvDcJAUvbHSQrBbz5FjfNWROHMaPn3yN5dB6vFY9yryRJF3zNADWo9vQr5mP21CNLCmH+IsfRJ6QhdtUh/a7ubjqy9EMmk7clDkAGLd/j0tXRvxF9wd8fIt3lvPw1F4tmkV3B4oaijpkjAGYXGYewMI9Qy7l3j2/IEJgYrYU4emoVte/qq+Mq/r6F+P55SZV4/+lYhGLr236+y7HWOpXvtcl59rp8fLh+mKeurzz+xp2Bt8UfhPwumk3p+HUOtGtaF5OkTTDF6Co+6mu2XLBISCSitD016BbocPr8PKn3dWkRkhCZowBbM64k/lFnR8h/XlfFc9c0R+1omnsjz76qN/1O6Npd2uENGXRZHexdH91KDf5P43HK7BkT2VXD6NdfL71BN7/zR7XncJ/d1dga0fT7I70x1i1ahVr167llltu4dNPP2112Vn7Y9iNULAw6HF3BuNkrSskuY3aVusJ3SYd+g1f4Ko7gX7957jrK4g676pmn3XpyrAV7yJqxEwEwYvgcmDasxyP1QDe4M+Xxyvw097ueU2z/SPoYLTk1OTcI/gm5zcstnHDYp8q4Sd7XLi8cM+I1idrjyx38PwUBQqpiAt7SpmZL+XpNQ6GpEi4eVDzzyy0DPVbO2g5tBY8LqJGzyJq+OWoeo3GUX4AV0NVSGsHlx2oJsQJJucErVXL6tLVAJywVPKC+RBTe2Tx0tBLqYjLCnp7pybnZ75O57YhcoSno3j0guaOisfHKHj9tJTWJ8cpMPwliiP3axiW6jPSVsonA6Du27xm0G2so+6HFwCInTIHd30ldUv+jSAImHb9jNdmJGrETEw7fsBVX+ErX9ixhJjxtwR1fE6Pl+UHuue85uvDwdW5+ENA4F1DAQ8Mm44ponMilfb4fvxa53OkddW5/rmgslte087aGvruaUDl7ZyWTuq+aqSRUo7+/SheuxfNAA0HvjrMqAfaFvgIBn3K+cw+Oj5k22sLm8vDsjC0VUIaIVt+oAab69yrsHVnvttVwR/G5Xb1MIJCEAR+7KaGZFdhdrhZe0TLRQNSgvpcR/pjyGS+m7PNZqN///5+l53qj/HII4+03Pi+b8AZHtL9OaZdwMwWy936Kl89IaBf2yTLn/HHz7Ae2YLbUI1EGUX0mBta1A7W//YhsRNuQSSVocwZhqrXaAwbv0Ce0gt1/0ntGuf3eyq5bUxOuz7bZQgCFCzq8Gba8pz/ZayCv4z1Hzlsy3N+Ol5lAl9UpyM6TUDkVO2gqvcFuA2+yL1EE+/7NzIBALe+Gs2gaTSs+gCAyBEzOlQ7WGN0sKu0geE94s6+chixsnQlbqF5g2uTy8wCfQFfxEiYlH0Rs+tqGVbqv27zXCFIFLxc0Z+4qcNwG2ow7Wzq4+OsOoLgdqLuN4HIIRdjLy3AemgdzppjCC47EnUsEdmDMWz6CsFlR7/9e6KGX4ZEFbxBsfxADbPPzw7hkXU+giDwW9lvId3mmoZD3NizL6/X6sitDW0d5Qalz/COm3p3l53rGqODPWV6hmadW/XWjmL6ZSmT3t/J5OgotBf05/teBn5VF4ds+xKVhJ5ze+Iod6BIVaBbqSNyaCRfVBfx5UcOvA4XL0xVtBkZbY0Hltr55oCLWotAYm8tqit9MaLqL//SKMoFIFKoyXroG7xOG9rvnsNRWYgybyQJVzyGSCTGemQTpt1LSb7u2YD3/d3ucq4efu7rFdsipAbZT/t+n6QHy8EqI4XVJvqkdJ/6oj1leioN/vtC/U7r/HqwOmiDrCP9MUpLS7nuuuswmUwsXbrU77Lc3Fy+//771jd+qO1GhucSuf4ofTVWDpmbT9QjsgbR44mfWv1M+py21cVOT4UWiSUkXvnXDo9zT5meEzoLPeLVHd7WOaNyF5jDz2PYGsXx43E1NBljZ/YiNG45M6Lb5PGOGjEDZc7wFrWDdb+83q7awV8KqrudQba+3L9aqkfwsLLhICsl0H/wBG5yiLnoyAZk3rYbdHcWNSkTKD/WuhEvVp0U7akqxKWvxlXrm4C6DTWo+07AvHc5NV/+BXmKz9h2lO0nburd7RrH1mIdBpuLaGXnRCA6g4K6AupsdWdfMUhKLJXcGK1ibvQ4phSFRnlXEIl5tca/SM+5PNfLD9R0O4PM+PMvAAgGIwlLd/CHpTAnJ4tDo1L4NLOEY9KOC8hJIiSoeqpwNbho2NBAz3/2pOSlEgZO7Ml91mP88Rd70AYZwHX9Zby5zYnZI+H0J7ssPpPoC3zS8qeEuywH1+KsOUbM2BtpWDMfe8l0IjIH0LD2UxKv/FtQ+918TEe1wU5KdPikIocsZdHm9LDxaOgv/v8f6G7CGKsO1Xb1ELolvx2uxe1pn7Jne/pjZGVlsXnzZp555hlefvllv8v84jBD6dl715xLrksMfY1qZ9DtUrcLl3b1CAJmiXNY4/9b60UojU4GwGOqO/mvr07iVDsUWXwG8qRcDBu+bFY7mHbnW76Ux4OrAx5LOKa9tIXD42B79faA1j1gLOavjmNc2Kc/7w2+hAZ1fCePriWLXGP9vheROQBVnzHYjm6j8r0/4D55vkVSOYr0fNLv/oiU2f8h5aZ/07D6I2Im3o557zIq5t1J1YJHcNaVBjwOl0doV830yy+/zO7du9tcZ+7cuS3WmTFjBjExMaxc2bymc9euXYhEItxuNw6HgzvuuMPvdteUrQl6vIFicVt52F3KG0MuxSvq+DRSn3w+B0z+HVjn8lz/2s3SU91aLfaCghbLheJS8r/exvOv6PhsVT731A1sTGk07TFh2GYAwFXvon5tPY5qB5ZCC/Vrfcabx+Khfm09thJbs+1Wf1tN4qWJSJQSEODAvhI+rY1tUecbCG9cHMG0q25q9T2xKhpl3kjU/Sag6nOB75hcdkQKNRHZQxBJZAguG8YdP6DMHoo8Ibh0a68Aq8JMByFkBtnusgZcnu6XexsObCvuXvL3a478bpC1B73VxY4TDUF9pr39MVwuV2MufFRUFEqlstVl0EZ/jJL14HF24IhDz1jpwa4eQkBs72bXNIXLunoEASEoIvmw0qcI5q92UNV3PEikGLcuwrjzR6xFW1Bk9EMW29RkNFS1gxV6W6e3/ggl26q2YfcEl92gtdfzlnE/01LjeHrYpRQld6zAPVC8ynjermg79Tdx5pOk3fkuKbe+hjrfV3cki88EQKKJRZHWB9vxHSCWEpE1iPqV7xN/6cPI4rMwbAquvmr5/uAmbx2p/503bx4PPfRQi3Xfeecdhg3zOSTOVv+7uixwx0J7EBD4wFDAfUOmYlDGdGhbS8Vnrx06V+f6eJ2lzebB4YZ1z562V/B4UGzbz+QPdvPpuzLe3T0Ez89mahb6fs/2MjuVn1RiLbLSsK6Byk98mW5uvZvKTyox7jY27euYFUelg9jxvghi0lVJOCodbNhfx78ubj1VvS1MSSO4/0TrCs6OsgOUvXYtpa/OwrDJJ1ii7DUawWGh6pMHEKuikSX0wLRnKdFjWzfqzka4PadDlrK4syS4iebvNLGrtAGvV0AsPvd9VoLF5vRwqKr73KzCjd2lekbnBu5pHjx4MP/4xz/8vu+vP0ZVVRWzZ89GLBajUCiYP39+q8vA1x/jrrtaETUo2dByWSv4mrh68XihX6KYVy6MYHwP361Fa/HS920LOpvAS9MUPHqBggqjl5nfWDlc52XOMDmvXOhLGXh1s4NDdV7ev9y/7HAP4y7g6oDG1ZXsLG1AEIQWdX1hibUealp6WMORioRxWAw+sQd/tYM9nviJxMsfp2HNxzSs/ghFqk/2/nRCWTu44WgdgzM7NiE9V6yvaH+KmcPj4LuGAr5TwaghU5ltsjL+2OYOy+b7ozBhGrYG37m2HtuOS+uLjruNWkx7lxOROQBzwQpksem4Giox71+FqvcFyGKa0sIFj4uGtZ+SdOXfQPC58K2HN+DSFjdGTANlXZEWj1dAEuBzuiP1v6mpqS3WPXDgABkZGRw92tSs2l/9b621lqP6c9PUeqP+MDfk9ua1OiO9a4JvNC7IVLxW0eQQDIdz/dvhWnp1kzY1trMZZKchGI3EL9vBr+JERBcO5fCoNBZknqBI5ssiiB0XS8Yc/3VVqjwVPZ9p+k1HDowk/1XfubPEDITdPwc8Fq8yjpv0d+EWLC3302eMT+FYLMGw4Uv06z9DkdmfiMwBpN39IW5dObLEHtSvfJ+okTNxlBbQsHY+IomMuOn3EpEZmPrt9jCzW0JnkJWG14F1J0x2N4eqjfRP65o+K8FwsMqA53d5xXYTbONgsVjMuHHj2L17d6On9ZQhBWA2m1tNW8nKymLt2rUtlp+5zOl0otPp6N27d8udB5iueEGGlHuGi6k2C/x9tYM/LLFz5H5ff6YHl9mxuZv/Xt7e7kRnFXhktJx/rnNy7wgZsUoRr291sn1O23VXMkMxg6LM7DOGd/8nvdXFMa2Znknd4KFe0fXiDYGy1DOi8f9t1Q6q+lzQmObSGqGsHTxaGx6iN4GwT9vxpt8AWw1H2ApkDxjFDUQx88hGVM6WE6uO8JHxvMb/G7cubizyd2lLqF/2JvGXPISrtsQn/iASo84fR+y0e5ptw7jjB5Q5Q5El+CIpMeNuxrBlERJ1DFGjZwU1HqvTQ1m9leyEwGpDO1L/2xqvvfYazz//PGvWrGlc5q/+90DdgYC2GSrKrNXcHKXknzETuKiw5XOnLSqSJlJ7rKn2KBzOdWE3ipDZ9u5t1+eEknL6lJQzVyLBOSyfTYMVLEg4jFnUvqyYT42HuCKpV8BiL29GPsK+Ug3Q8r4RNfzyxv97LA00rHwPl66MiMwBSCI0SNLzcVQfxVldRPxFf6L8nVuJnXgHbn01DWs+IXX2fwIaQ4XeRqXeFja950JikAmCwK4gU7F+pzk7TzR0C4OsoNzQ1UPo1uxrx/fXJf0xBAFqAnuov3KhAp1N4HiDwHPrHZxyIP9S5OLHI26eGKPg6TVN/YksTkjRiJmSK+Wf65yYnfDKZgf3nycnUX32LOrrEkrYZwz//k87Shq6hUG20FHOxqEXke8Vk28xkF9XQoq+oquH1QJBGsG8yryuHkYLupNBVmIsCe32LJU8TyVvZffgKnUON5YUkNYQeL2OP5wxPVlU3RTVSLnxhVbX0wyc2uZ2okdd0/zv868l+vxr2z2uY1pzwAbZKYqLi7n99tsBOHz4MBMnTqRPnz689957rFixgscee4yCggLuv/9+UlJS+Prrlul1RUVFREVFkZCQENA+D9cHFqmq/LwSwzYDHqOnWYNgr8tLzbc16Lfo8Tq8KFIU5DyRAxIofaMU2zEbkYMjybgnA5FYhHGnkZLVJTz2qI0DQy/loT3LkAiBpf4udDV3nITDuT6mDc650N5eoTNmzGDt2rUsWrSIqVN9x/fFF1/w9ttvExcXx5dffolCofDbK1Rwu7Hv76Dx7fEg336AidthUmQkdRcMZkkfE0vVx4PajNvrZm5aLh8FYJAVZN7Eq0W5rUZDFam9qF/5Pqpe5yOSyTHt+AFE4kbBllM0rPqA2El3IhJLwOvFdnwnXqsBvMEVs+040cAVYWKQhaSGrMbowGh3n33F3/FLcV1ovYudxf5K49lX+h2/VOhtNFjCqy6rVcy14A6s1sTggMSXzIz60IJcAh9eEYHZKXDvz3aenxJBVnTzdJwbBkrZXe1hwnwrI9J8t6C1Jzw8MEoe0P4ukHSPOrLj3eSa3l5/kFX6g7xt3M/9njKmxUoY32cgc4ZO5ZWhl/Jz/kSOJ/UKSfF+R6hLugCdM/xU7o5pzd2id5HWqsXi6pzfpMll5lN9AZfESnhk2MXszvQ/MQ2ELZGh628USo4HMVFvb/1vaxQUFLB9+3Yuuugi9u3bxz33+KJD/up/jxmOBTzOmFEt021rFtWgW6EjckgkaTenocxVIggChi0G7CfsJM1MwrDdgOWgBa/LS/XCalJu8BnQ8/UF3DNkMnrV2dVHvaoE5pVnBzzWc8VxbeBOllDWCrpcLubNm8e6deuYPXs27733Xpu1gvbCQgR76BSvBZOJ+OU7uf2NIyz8MoXnjg2jlzvwEotthiP8nN92yrc1YTDXHr8I8EVD9WvnA03RUEfFYSTKKAxbF9Kw6gNEEjnxlz6MIqUpVdJyaD3iCA3KHN93HjvpTuwlu3HpyogZd3NQx1wSRs/pkETIqgy2s6/0O21Sqe8e32FZvbWrh9DtqdDbiFUHZnx0GfrAvdwaOfx6s4rDdV4eX2nnqdUOxmRKUMlETM+T8P1hn7NGZxVosAmMzpBS/KCGE3ovQ1IkXPKllX9PU/D+Thf/2ewgUS3ikxlK+iVKWt1fpmEn0H4v97mi21zTxrIWyxqcBrY4DWw5tUANyqie9FKnkS9R08fhpK+hhl41RUS4zs1xrmLUOdlPsFidHioNdtLDxMvqj2JD6PoS+cMjeFjRcIAVUhhwUjb/wiBl8wVEvFbbMYOuszgWxES9vfW/AA888AA//fQTS5Ys4Z577uGuu+7iqqt8Te0nTpzIvHm+dh7+6n9LDCUBjTHt5jScWie6FbrGZV6Hl/pV9ah6qUi/PR28NIo4eB1exEox6v5qRDIRXocX3a86NP01RKQ3yYdv0RdyfU4er9WnkF/l34F2OH4ajvqudfS0hsnuptZkJyny7JLooawVLCoqYuDAgUilUqZOncqcOXMA/7WCrrKW9+5AWGzQ875OR63bzQiliudSUjB4PTxSWYnW7ebe+ARuA3qfKEddW8ukrBT63TSYBQlHMIkdbW77ZRqYEBGFxt7SeS8oorjNfC82j+/Z7i8aGjn0kjb3oe47rlnzcM3AKWgGTmn7oP0QTs/pEBlkv/ek6iiV+u7xHWpNbV+Mv3N2ak12IMzTU/WBy8tLxSKm5UmZlgeLDrlYXeJBJRNxuM5Ln7eavE8vbHSilov4v/EKUjRiUjRivj/sQiaGSdlSol8wsfpWFR/vcfHsOgdfXd16Y2CpsYwR0SZ2GMI7HTCcbvRtobPrzr4SYPPY2Wc8TmMVkgwkmSlkq1PJl8WQ7/aSb6qnb00R0dbQprALYinvVAXfvPlccazWHPYGWajTFc/GfmMxTwKv9hnAdfJUri3aQoz17KpmxuTz2HUiPGtEg4mQtbf+F+CNN97gjTfeaPW9UzVkbdX/Vpjbn3Ls1DoR3AIuvYuDdx9E8ArEjIoh/c50ooZFoV2i5dhTx5DFy1CkK6j6qoq8f7RMJa6w1jBbreCpvpO5/FDrDao/No5s9zg7m2O1loAMslDWCur1eqKifGqF0dHR6PW+mnN/tYLu2uAVr/fbbTxVXc0wpZKbY2N5WavlmZpq1GIJSpGYK6KieUVby/UxMVS4XKw3m/jBmoD8o91M1Kipv2AwP/Yx85Om9ShsnaOeN/uO48lWBD4+jH2YbSXBqzF2JhVh9Jz+3SALE7rL5K32d4Osw9QYu8F3GGCEbPlRN98ecHFBpoQyo5dNZR6S1SKenqDgtiG+9LI1JW7e3u7ilsEyrunXdMtxegSeXOXgu2uVeAVf+95vD7jYW+0hL65tr+ms+GJ2GAa1+/DOBd3lvqizBWaQtYZH8HDMXM4xyml8/CZHkqLMJV+RSL4gId9iJL/uBOkdqC0yJI2ktCR8GnieSYnOwngSu3oYbVJt6Zr+SrV2HW/adXyQFs+lUedzc8VRetYU+l1/mSQ4lctzSbBpyF1R/ysIAlZ3+zNZhJMiTB6Th/Q70zHtNqHfpEfVR0XchDh6/7s+9h+1AAAgAElEQVQ3jioHigwFVV9UkXBRApbDFmoW1iCSiUibnYa6j6/Ozu5x8FfPUQ4OvZQ/712O1NtU2uKMyW1WJxhulOgsnJ8XeLpeKGoFo6OjMRp9kSWj0UhMTNvqrW5t8L1/d1htCMC1MTFcHhXNL0Yjay0WJqjVpMtkDFUq+ULfgEMQeFFby8OJicjFvuexYLYQ++tObvkVbs1Mp+j8dBZklXJY1nwc3xgOMjO1H31Pi44WZl7H3KJz0zIjGMJp7h0Sg6zW2D0mHuGMzuLE7fEilYRf+P4UNqcHs+P3WsGOUtsdDDJzYD134pQitlZ4+HK/C4UExmZJ+PfUCEamSxiZ7ktLMDsFwMXAJDH5CU1piK9tcTI9V0rfk6mJz01S8MJGB8lqMU+OVbS539Hig0B4G2TdwXlhcppwekNf01ht01Jt07Lm1IIYiErqT74ylT4iBX3tNvrUV5CrPdZskuaP9ZLzQz7GUGJxBN67rKtwdnFPQbvHweKGAharYPTQqcw2Whl3hmy+IFXyn4q+XTjKtrF0g+efzW3DK7SjS+9JZPEyEIEiXUHM6BgkagmGrQactb7fj0QtQdVTha3Ehq3YRvrt6RQ+VEjydcm4tC6qv60m7+/NI2af6wsoHDSBl4v2EmfxTd63R06DMO7BHOi57tWrF9u3b2+sFQRfDdnp0dBTtYLp6enNVDLPpHfv3uzfvx+Px8PKlSsZPXo04L9W0GMMvqY/TuJ73u6y2uiviOCEy4UAjFSpeEWr5VeziSkaDXtsNpxegemRrUe0hLIKepZV8E+xGNeQPmwZqmR+QiEmsQOP4OG5pGQ+rzqECAFbfH+uKr4s6LGeC8LpOR0Sg+z3htChweURkLZeNhMW2F3hP+noDti6w/cYoEjByHQJ++9rO73otiFybhvSsmbu8THNja4nxyl4clzbhtgpMvQ7gOsDWrer8HiFsHeyWF3nribU6DSxzWli26kFKlDk5tBTnUa+REO+00W+oZbeNUXNJNQFRMyrDd9JOoDT3f4J8LnCLQQ2wWxNec98yEzJiyUt1s1+IhtFioLSN0pxVDmInRBL6g2+upi65XU4Kh2+OqQz2KI/whYge8BobiKSK07K5lekTKb2aPgJt5zC5Qn/8xxMdMy0x4S9wudQd9W7qF9bj7qPmshBkZgPmtGt1GHa55OAPxX1OkXVl1WkXp+KSCxCEATMBWbcJjf4+Yq2G4q4rkcPXjOk0r+igNe14VkneApngOc61LWCc+bMYdy4ccTGxvLll18C/msFvZbgBSkuiozkW4Oeb06+1CejX2PVGqZHRtHgcdNbruDqEyW8lJrGa1otPxoNZMnl/Ds1jUTpGWaD14ts1yHG7YLxGjX15w/mp3wLP3KUxf2ncHXRZubY/oTFHZ6T23C6d4fEIAv3fsYikcC1KTXIReE9ERa8biA8f7QA4dzjViYWyFdbyNDYKQ3vUg7U6sDTILqMLlbUOxsScyV3JFZg1Ie3OIonzA2yrm5c7fA4OGAsplG4WQrijESyVAPJl8eS74a+FjWpNWmkBmardwkJ4vA9x6dweQIX1ogZFdNM6CEiPYKMe5omlVVfVuG1eolIj6Du1zrcZjfxF8aj/UFL3KQ4JGoJul915D3ddpuCEksFc4E3c7K5RplNbNVoJseEbw8oEaKwb/hucweegqVdqsVa6DPg7GV2Kj+pJP3OdNJuS6Piowqqv65GGi0l5YYUIgc11ewathmQqCVoBviccSnXpVD9dTUimYj0O1oa4Keotmm5VangXz3vJLsui5zwzVgkXRzYXCzUtYKzZ89m9uzZjX+3VSvotQefbicXi1mQmcURhwOJSMQLtTXsstnIlMmIEItJl8lYUF/PcKUKuUjE+/U6VuTm8X/VVXzWUM8jiUl+ty2YLcSu2MnsFXBLZhpF03JYkjYZiTGaCWlBD/WcIBaFT0ApJAZZGN+bGBFt4qOYT4iu2XL2lbsa8U1A+M46RHTNiY6Xu+ivsdBLaSJXYSBdoieZeuI8dUQ6tShsNYitWkQuDzTAEzmX8EvD/i4ZayC41LcDo7t6GG0T5gbZO4MvYY/uS55bp0ZUGFy/lHOJ/KmbunoIbSIOw/PsFbyUWCopsVSyDPhHyXAuxUVlVfg8OM+kZ+8wfgieJNAIWWvKe9IoKTGjffUstmIbHqOH6NHRSKOkCA4BabQUTT8N2h+0PuW95Trip8YjjQpsipFglTLlJwfHBqjpv+fz4A/uHCISXdfVQ2gTVxCKlrlP5vp9L/vRbL/vRZ8XTfR5TcJUsWNjiR0b2+a+RjrSuLo0hdyd1RwdN4ZLhQJ6egYjWMMzDTTKFbhzvEt6hQJiVevCV23hEQRerK2lb4SC/XY7m61Wbo2NJeKkU6nB7eYzfQPfZPVA5/EFMb4z6ClzOumn8F/H64lNwtFvDOaU/hgUKdSbZcgtdQyzRHKT2srO2oM4HIGlB27ZsoUtW7ZgNpuJjIxk9OjR9O3bl2+++Ya6ujqGDRvGhRdeCMDmzZupq6vj8ssvP8tWW0cikQBtqzqeK0IUIQu/h5FIJPBa7m6u0L6LqCZ8+gy0iSR8jTGAzrDHclU2+qkt9FQa6SHTkybWkyjoiHFrUTu0yK3ViBwGsOJ7BcCze1dROeAC9hgD78VyLpGKQnLZdS5heE2f4pNBF/OucT/I4K4rLby2cQjq9Xu6elgtEYsRycI3/Qq6zskSDNlldhSHnsUw5h9YjOE5eRNLAv8eQ9lE9oUXXuCnn34iOTmZBQsWoFarmT17NgsWLGgRxelIXdHp1K/2KSXGTfL1mYoeFU39mnqKny9GmeNLT7AUWki9KdXvNk7nRkNfrvy6HLdQR1VUNtHJaRhqKkMy1lAjloT/vTtKHj4qdgOdSVxXnkHvXbVQVAKUor/kPsoqonE0fEaRZjtTB9yGNIDT/fW+n3lz82fUmOsYlTGYly/5C3q7kfu+f5paSz0PXnArd53nM5afXvk6Ceo47j9/9lm26h+RNPzvjRI/9V1tIQK226x8a9CjFIm4MSaGhxOaBIne1NVxc0wscVIpcVIpN8TEML++nmy5nBtjT7Y/UGpw9B+DJWMQRlUG9TYlRr3Lp8x10o8j4ELjWUOZOJd+tuH0VF1AQWYt+yoP4/H4z1bT6XQsX76cmJgYpk+fzoYNG1i2bBnV1dVYrVZGjx7NunXrGDFiBEqlkq1btza2B2gP4jDKbgjJ3UUuDZ8DAhgWbeaj2E+JrdjY1UMJHJEYwvxmr5JLEIkCKy9SSjz01VjJV5nJUxjIlOpJETUQJ+iIdtaitNcisdQg8jjAhO8VIuQeB68fLeDG7BwqrIGJU5xLwumB6ZcA0zXONV8NuJBXTI0JbhhEdu4Ys58Xk84je/G2ZuvOralhmcmIzuNhglrNuxmZALyv0/G1voFqt5uecjlLcnxeYq8g8FhVJWvMZgYrlbyZnoFaLOaA3c5fq6pYnJ2NNAhDVSQP73RKAI08POXFT0ddVImg0zK4fCFbYq/CG4Y1y/KIwO7dp5rInu5RP1MAAHy9jf761782WzZv3rzGhsIAVVVVrF+/ng0bNrB48WI+/PBDHnzwQUaNGsWqVasajbZThOK+47F5MGw1oEhXNNYUqXqq6P1Sb1w6FxFZEZx45QTJ1yZTv6aeuuV1SCOlpN+Z3qxPFYBCkPDvg4NJ/XE7giDgGjIZQRChSZiCoeazDo+1M5B2g2s6RtG2Ml9n08sdz40VWfTb3YDo0FGgydryxCVzUDQYweMmOimNhqpSFm98kdFDryLbkY9ga32ivrfqMI8v/TcjMwZy5/BrmLvmXf66/D+o5SqUciVX51zI82vnMXvoTMoNVaw+vpUVd8zv2IGEcar5KSTRwV/TYpGI/2bn+H3/qeTmeaT/l5bB41OuwZo9FGNkNnvcGvQ6D16vAHp8L1pGZZMyqikrOI5eUk6/3ucht8LwohTyY5LYk1rOofKWja7BpxIKEBUVRW5uLnv27MFqtSKVStFoNOTm5rJu3TqcTiebN2/mvPPOQ61Wt7qtQJCH0TUdEgsgMTJ8Ijuv5O3mSu27iKoDb+AYFqj95+WGCzKJmKgIGRFeS2MKYY7cQLqkgaSTKYQaZy0Kaw0iax0ihwBdJGATZ6njbW0cs2M0mFzh9VtIVid39RDOjib8kvv/228qz1sOt1guiODx3ru47w/DmPTZAYTT0iIujozic33znlhuQeDyqGg+qG8u977ZauVXk4k/Jybxrq6OX4xGZsXE8HxtDY8nJQVljAFIosLf8FZIFETJozA6g1frOhf0csUj1PicKhG7VjJwxmD2GvynWXUVmrjAnoGhbCJbWlpKv379ABgyZAjffvstDz74IJMnT2bevHktDLJ4ZcdrV/Wb9Hgd3sbo2ClkMTJkMTKMO42IJCI0fTUcvPcgOU/k0LC+Ae0SLZn3ZjauP8SZwpM/KxAdbnKiOJLzwAG6ykQSs/ugLfEvjd9VRLVRPxMuSMVSIuWRmJznrhavhzuGG6uyGbTPhKTgCAitO0IrLnoUe6Uvyq2K8RlkAFt2f8eRuHSm5N+CuKplJHdr2V4EBG4ecgVX9p/OD4dWserYZqbknU9mVArD0wbwyc7FODxO/vnb2/xlwl0opB2baEuiw2de6w9xJzxjnHmDsPUchTkujwZvDPUNAm6nF8z4Xpw9S0Es8dJQuRIAj8eJI86JvNLn5FXrxYzRZ9E/OY0dyuOUVDdvbp2QkMCUKVNYtWoVb7/9NiKRiBkzZhAfH8+ePXuYP38+aWm+grQTJ05w8cUXd+h4o6PDpydsSAyylKiu7w8zJMrMx3ELiKvY0NVDaR+JLQs2w5HdaS8irtgBFnyvMCav9ggvq0fxR5G9sX6iNQWxUwiCQPELxVgLrY3vCV6B8nnlmPaaUOYpyXogC0mEBFuJjfIPy+n5TE9EQaQrASSruoFBFt92Mf655pf8SfzDfhQB/9GRdxL3ceyeXOZ8UYe3rp6/JSdT4XK2MMjuS0gAaGGQ2bxe5CIR56tUfN4gxur1stRoJEosZkw7PHCKs0y8w4UkVVLYGmTjTalA0+Qu/of/kH3j65RUNj26Fm58i13HVmOy6emfNYp7L/4XAK8teYSjVXsb11PK1bx0+xIcLhvvL3+K4pqDDOgxmtum/A2xSMze4g2sP/gjf7r0xaDHqYkN7BkYyiayubm5bNu2DbfbzW+//dasiezhwy0dF4nKwPqk+VPeU6QoaFjTgFghJuaCllEYr9tLzaIaMu/PRDjZWNCwzYC9zI48sWly/KfaQUz4uhDhDIU4e1QaaH3/F8vHgehIwGqv54qY5PBzVLVGrCK20w2yVE8kN9fmMWSfBdneI+BpuyeWfcgkjlU11TxJZM2N2/r6ChZuep4xI64j05yL4GgyzOJVvt/btvICBqb0obihHAGB0VlDeH7Ne/xyZC0X9hrHror9ODxOLukzscPHJ0sMc3Uw2peyeDqe1BysfcdgSexNgziBer0Yh83jc6RXAbRPCC8h7Til+7SNf5eaDtGTAc3WiamRMpXe1GT2YJv3CDU6X5Nri8XCtm3bSElJYcKECaxdu5ZffvmFP/7xjzz44IPo9XpSUlL48ssvmTZtGjt37mTz5s2o1WpmzJhBYmJw/SDP1uvtXBKSmGxmXPCFhaHkP3l7+K/oz8RVd1NjDCAh/BrmtYZYE/4ewtO5oHgrT6qaT4xjRrV+ATasbcBW3Fy1yHzQjGGHgaQrk7AV2zBsMQA+lbGU61OCNsbANwEOe+LCJwqxqtc4/uY8EVANzHLVcf52mxx6+0/J8McolYpYiYQrT5Rg9noZo1bzep2Wx5PaZ0ArWlHFCkfC+ffYv7qllzt7yVPExDevzRue13oz4ZSYLG6b8jdum/I3bprwGADbi1ZRVlfEpSNuZffxdRRW7MLlcfLD1g+4+oJ72zVOTWxw3vTi4mImTpzIxIkTWbZsGRMnTuTuu+8GYMWKFUyfPp2CggImTpzI9de33t4hMTGRm2++malTp1JUVERyctu/04zI1qW3z0S7VEvNQp8RfEp5z1pkxXrUir3MTvSoaCSqlinNul91aAZoiEiLQKKUkHx1si+iZveSeFkisV4lH2wdxPiPdrUwxgCssiZRCIM2ivQ+IwMa77kkOql7GGQJyoTO2a5XzQM1g/lsVT6vv2Ji5PwdyHYdgjZqggAEsYQjva9vZl+73a2LgGzc8Q2rdF8hpDT9xi7Ln8TI9IF8vucHJn04u1ExdGLOKDbc/RU/3fI+b1/xNHNXv8s/ptzPi+s+YPS7s7j+64eoMQffPBkRSOPD3yCTJgVufHhik7COuZLaq/+PohvfYusV77G2z6Ns957PwZp4qqoEnzHWQWRKFzVHVzVbVnDoN0Sy1s2N5DIFl1UOYHrqaKKjoikpKcFkMtG3b1/y8/Pp27cvTqeTsrIyNBoNGRkZHD16FLFYTHZ2NsuWLWPmzJkkJiaybt26oMcbTgZZSCJk2fHqgGuLQsmgKDOfxH9OfEXwJyHsSOweBhmx2V09gqC5dv+vlAy9jM/0+1pVEANw6V1Uf1NN8tXJVH/V1K1ScAiIpCI0/TXoVujwOrwYthqQKCVEDog8c1dnRSaWdY8IWUwPEElA6NpWERvyzucxb2XACnEAhbI65lwVwRvrB8Oa7QF/LlIi4YecXI46HGTL5XzZ0MBkTSR1bjcPVlTgFLw8kpjEtMjAznt3Mchyo3PZVLmpq4fRKiknWnr5xWYDA/Z/wNbsO3A5vMwa8yd0pmrW7P9vi3U1ylgGZI0mQt7kNHS67SjlavpkDEe6Yz5Ol501BYvJzxhBajvubxKpGFVUYOlRoWwiCzBnzhzmzJnD/PnzGT58OOC/iWxmZGaLZa3RlvLegPkD/L6XeEnzyWHiZYkkXuZbNsmWzX1f2RBKd/n9vNmt5PR0KLt9BBLpLjxu37Lvdx1gT1klZoeTvqlJ3DluJEdrdcxb01JB+Z6Jo0nUqPlk4w60JjOjcrO4YogvvXNd4XFqTGZmjQi+sXxMcmBCJV1Nflw+u2r9f9fBEC1EcENdL84/5EW14zCCY2fQ22i47H7qapvfwy0G//dRrbaEb+ueZ8LIm0jVZ6JAzqKb3uSw9jgSkYRnVr3Jtop9ZMWkoZQpyIhO4cPt33Je5iDkEhlvbf6Mzfd8y6NLX+CTnYv5y4S7gxqvJFrh14AIJxS9W583eiPUPtGNzMEnRTciMOrdzUQ3Akk9bA8xcQcoq2zucHG6bLgSvX7FW0SCiKxiNemS4UT0gUUsYt++fWg0GgoKCgCIj/elXHs8HlatWsW1117bWG924MABqquriYuLa30HbY03jAyykPzilHIJPc5xlOzF3H38IHqU+Kr/AWMMuo9BlhbezRz98eieX5gY67+5bNVnVWj6a4ga1jwFQN1XjTRSytG/H8Vr96IZoKHmuxpSbmifpzQ/Lh+ZJLyV9wCQyiE6MI96Z7EteyQPi+qCknE+hUFk57ZxB6iYPiSoz6nFYgYrldi9Xv5rNHBffDwva2u5KDKSu+MTeLam+uwbOUl3Mcj6xfcLan1HtYPiF4o59MdDHLznIMUvFeOo9dXt7b9tf7PXiddPAL5IS9GTRRy89yB1y5o81lVfVFH7Y22r+5EgQnbkRKvvyQu3M1jYcdaxHqvax6OfXM6jH1/Osl1fADAoeww2p4UXFt1FZEQMKbE92HDwJy4dcWtQ38MpErM0AfelGjx4MEeOHPH7/tmayC5YsIDHH3+c999/H4BZs2YxZcoU9u7dy6xZswBfE9nLLrusxecTlAldEg196sRQ7n37BEJpRZvrGc3NPboWQwTpfZunbg7Jat7MKDlKw02jhza+NAo5ErGYlCgNG4+WYHU6Gd87l3VHitGaLFgcTtYXlXDxgPY9b7tLyuKABP+GcyCovDJu1/Xnk40D+PB1D5M/3I1y495m9bmB4knM4JCrpYPAYZWjim5DKl8QWLvtc9YYF+JJFPHMqjfZX1PEgt3/Zf2JHdwydCZKmS8yXW/V8/HORTw67g94vL5Mim/2/cKJhkrc3uCditJukK4IIEtOQpyYiGPAWBouu58TN/yHPbPeY90FL7E5cgb79NmUVEoxNpw0xk6ycONbPLngav703hTeXdpcPEgQBF5b8kiz97yCl49XPssjH13Kmz89hsPlyyQq1R5h7sI/4Dn5HaujbVQebn1OXm45e02oxCPicvcI/jrtPqQiCUuXLsXtdnPxxReTkuK79rZs2UJubi6JiYkoFAomTZrEvn37cDqdjB07NujvMCGhZTT55ZdfZvfu3W1+bu7cuS3W2b17N9OmTWPSpEn8/PPPOBwOvz3oWiNksn7n5cRRogu8Q3x7GRhpYX7C58RXru30fZ1TuknKIj3GdPUI2oVY8PLigY3c2mco+7TN1X3MB82Y9pnIfiwbl843+fc6vbgaXMhiZfSc2xNHuQNFqgLdSh2RQyNxG9yUvlWK4BJInpVM9IjACkMHJQbvle0yUgaCvvUJcWezJ3MI98tM2N3tV4Ux7jXxhM6ntFrt8bBIr2eESkWd202J0+lbx+tlkV5Pv4gI+kU01QG9UqdlTlw8GokEL7DDZiXOKQ08o14sRtEzvOrw/NE/vn9Q67saXAiCQNKVSTiqHdSvrKfy40py/uJLE40aEUXUCJ9jQxbncz5of9YiUoiIGRND9cJq4ibH4axzYtpnoudzrdfajbZnIFiL/Y4j6teP6HVDH4qqWq/vG5I7jrH9LkMilvDzjk/5afvH9EwdSM/UQfzjhs+o0ZeRFpfDoo1vMXnQLIoq9/LDtg+QSuRcN/YBeqYGdq2m5gXuYQ11E9mFCxe2WG/Lli3cd999rW5jePJwlhYvDXi8HSHDHc3z69JQbD17lNoTl4LD2vLq0tf1R6HeisNiZuaw/tRbrGwoKml8PzJCwdCTRlpZvR6zw8nQrDQ0EQqcHg+REQp6Jsez4mARTrebdUeOM6ZXNpqI4AUbRCIxyT27h5Olf0Jw1zSAXJCg+NjC4R3lNNjsKNVHuDgjE4GOKdOWT3sER2Xrd87IhAyshoZW3ztFdfVRFla/yIaqAr7Y8yNKWQS3DbuKJ8bf1bjOyxs+5vbh1xCviiFeFcMtQ2fy/vZvyI3L4LZhVwX9XcgSu7YMJxiOXvcGJfvrgxLdAF+ad2tZBRsP/UyptrnxVFi+iz3H1zFj9F0s2/kZO47+xpi+l7J409tcNfoeJCdVmRWKHY0R7TMpOPIb2en54D57Kt29w67n3mHXY4v0UpBSRUF5YWM0bMyY5nPQcePGMW7cuICO+UxEIhHp6c0bmXdECffZZ5/lhx9+QHVaf7i4uDiKioro1avXWccTspjsqJyOKzidjedzC1gifpT4qv8xY0ydBJHdII0NIDq9W6YtAqgcZt4sPU68orlXzqVzIbgEiv9VTPELvgmg5ZCF8g/KAZBESFD1VOF1emnY0EDSjCSqv6kmemQ0iZcnUvVZVcBjGJw4OHQH1NlkB+9tCgUH0/pzn9KJ1d0xB8/ptTCFdjtP1VSz22blO4Oep05Gumrdbp6qqeY3c1Nq3F6bjWMOB1efVF96ICGB404nG60WHgtQZU2elYU4ouvFjgIhOzobjSxw+XtVLxW5T+YSPzWetJvTkKgljSIQAIo0BVFDo4gZHYO6t89Y8jq8yBPkqHqqwAOCS6D6q2qSr0lG7Cc16PyGsz9TMhY/RWJS637FiQOuZETPyQzNncDYfr6modUNPgeDShFJTnI/avVlnNAWMq7f5Xyz4XUuHjaboTnj+X7L+wF/Hyl5wal0Pfroo357kPXp04dBgzrmtPn888/99tYZkTyiQ9sOlKtNfXh1vgjF1oKA1nf1aN2AcNqlJOdNDmgbW475FPvOz/MJNQ3NSqNCb+Td1VvIiPWdo2Paesb1yg5oe2eSnJuHUhN8mnpXkBOVE9A1LUHELEMf5u0cwhfzIsgt0HGpomV06JQy7ZmcUqa9PyGRA3Y7vxh94kCnlGldIy/ieJV/41ehCiziKELgrrEDmP/AAxQ8t4xnpz3UTEXxX9MfYc7Iaxv/njv9EQofWc7S2z4iIzr4qKY8u6VYRnujJi+88AJjx47l6quvxnKydnL27NmNBkZHScoJXiVw1pg/MWnQNS2WGyw6ftj6PpeNvL3ZcqfbjlQiJz99GEq5BofLxs6jq1HKNfTN9N1TYpKMVBb6d75YrUY8weltoDSJOa8onWuVE+iVFvq69uTkZBSK5r/P9irhHj9+HLvdzjXXXMPMmTOpOakOPHnyZH788ceAxhPSCFln0VdjZUHSFyRWru60fXQp+Zd29QiCo8dYaCjp6lG0i53bShhtT2QzTQpiimQFmX/01Ve4TW6qFlQRkR1B0ozmk+/qb6tJvDQRiVICAliOWJBGSn2KYgHSrQyynLMrvYWaouQ+3B0pxuQ0dHhbZ9bC9HMlcuUPCq4sKuFfqWl+PgWDlUoWndanZaxaw+q84BQTIwYNDG6wXYhYJGZU6ihWla46+8qA+LS+k7ZiGx6LpzEiBqD9UYt2iRZZvIzU2alEDYkiZkwMZe+UYdxhJHJYJNajVgSXQPRI/5OJngE0ixU57Wh/fJx9Gl9qqt6sZdOhn8lKymfRxrcYnD0WmVTOmoLFiERiepyRGr5o0ztcef49iMUSBMHLgbJtmG36wJsoiyC1Z/jIJp+NzjbI5IKEfx0ZTNb3OxC8gTeidiTngb319+oqc9HEJ2LWaVtfAbC7XOwuqyQ5SkNuom8u0iM+lr9eMokGq430mCg+XL+dywbls+VYKWuPHEetUHDdyEGkRAdmZPUYNCzg4+lqRCIRAxIGsKWqZX2dSIDLLD256FgkyduO4a3z9XUUIKTKtBdERbM3+yqo8x+xEQhOfKSi4hALq15gyqg7iNPGQ2f0JBRDRM/mUe/2Rk2C7RXYHlmHelsAACAASURBVNL7xMKP/jMJguHbjW/SJ30Yg3PG8t3mdxuX904bgiYimucX3YVKEUnfzBG8v+wp7r3kX43reOxnLx+qchSTQXbQ44qslzChPocBqRlslx2lvDY0jeNzc1saee1Vwq2pqeHIkSPs27ePtWvXMnfuXN544w1yc3P5/vvvAxpPyCJkmXEq0mNCn3c7N3c/P0sf/d81xgD6zejqEQRHF0VOQsFLm5y8+l+fJ/WUgphT6yR6ZDTRI6OJHOh7OMuiZY2NTwGsx6w4Kh3EjvdF15KuSsJR6cC830zKdYF54PLj8knT+DcEwo7kfhB17urIShLzmBMbgT4ExlhrHJRpmXNVHfbzOz9tNGr69BbL2uthnTFjBjExMaxcubJxWUdz1c9kYubEoD/jqHRw4vUTyBJkpN7sEztIuCSBrD9lkXZbGh6Lh/J55XgdXqJHRNP7373JezqPzHszqf6mmpQbU6hZVEPhnwspfrEYl755rWDc8cDU0T4t3MfiDb6GyRX1x/ly3SsU1xxEExHNr3u+YvGmd5BK5Nwy6QkyT2svsuvYGt/kIsNnpMwcfTeHy3dQoy9t4SH2R0KGBqUmfBqLno3cmFziIjrHedrfmcSCn3qQ9d02CMIYA7BF+r8vej1iYtPanrjuPFGB0+1pjI6dIkoZQY/4WA5Xa5GIxeQlxfPDnoNcf94QkqM0rDx4NOAxZg/qXvXTZ17T0y25vL5/KN9+EsfsNw+T+Mt2vHX1HdpHW8q0ussfpr4NYwzAZg3emeH1elix+QO2OJdCQujrseUZkYhVzbfb3qjJmb0CN23yiSdNnjyZJUuWhGS8qbnRAYsKtUVh+S4Olm5l0sCrqTf5ojsutwO9pQ6lQsPfrv2IP898k3/c8Bl7jq9nYPYFGK31zF34B55bdBO/bWw7c+37XQeY/vRdZL44ntsWPQFAg83ILQsfY+ibM+j1n2nM+Oxe9lX70iWrTFou/fQu8l+9kGdWvQVAfJWMssUF7Fm5jYTYjmfl5eX5LysIVgk3OjqakSNHolKpmDx5MocOHQp6PCGLkAFcOiiV99cdD8m28jVWFiR9RVJlYF7bbosqHnLGd/UogiNvMoil4O0clZ7OZM1tTUbWx4Mu5lXTgWbvyxPlrSqJqfJU9Hym6YYcOTCS/FdbFiq3xYXZFwY52jCgz0Ww/cNO301FXBZ/SIxGZ2uHRHEQGMR2bp1wkP8kn0fG99vO/oF2IFapUJ+R096RvPR58+bx3nvvNVvW0Vz1M5mQMQGxSBxwZMheYafkxRJEMhE5T+Qgi/FNYFKubXJOmAvMGHcacdW7UKQqkCfIIQHqlteh6q1CLBWj/UlL75d7U/FRBboVOlJm+T4f7Y2A4rJW930mn2b5JuE1s57mgLYpqj3uZJqiP4blTWRY3sTGv0f3uZDRfYK7RnuN7Cap5qcxKXMSi4sWh3Sbc3QDmf7VUQRT+zzXp0vet0ZteQrlThFHSn3p4Xqrja3HS8lNjCcxUs2WY6XIpRKG90hv8Vm3x8sv+w5z65jhCAIICOwtq6RKbyReE1itkFypJLV3cPf7rmZK1hQ2rvuSmcUJZG0vQ6jwicmEMqbkT5m2NjqRP3z4HC63kxnnzWFIbssan9P7B55SzQT4dNNOimrqcHu8xGtUXDigN4MyUjFY7c1VM4HyikNU2eIpL6nhxQsfC8kxKQe0jNq1N2oSbK/A9iASi8gdksj+dW2L5pyNBkstLo+TV5c81LjsSOUePlv9Ivdf9hIKmZKc5H7oLVq2FC7nL9e8x9s/P8HwvAkkRh1n0catDMxoW4V0cGZKsxpQs9NCjVnHfaNvwuyw8OrG+dzz/d/ZdM+3fLrrv+htBuaMuI7XNs3nlqEziI6I5OMdi/jp1veJrYmmJNvMduMhTObge+5FRETQo0ePFsvbq4Trcrmora3F4/GwZ88ecnJ8WTb+VG9bI6S6ntcMD403/Z85B/hF+tj/vjEGkH8ZiFv2dAlrIpOh90VdPYoOc8e+pVwVe+5Sy7qlQXYOorc10WncmZpMTScbY6cQRPBI311suGM4InnooxuaiRMRhygvHSA1tflDLhS56mcSGxHLsKTAUrKcOifFLxbjNruJmxSH9ZgV/RY9pr0myuaVUb+mHu1PWkwFJiSREmSJTd5mt8mNboWO5KuSG2soGtY34Kx1NutBOsmSedbeRmeStPg50lKD7wvYXkQi6D2ye6junc5VvYIXOWiNys8rKXzgMPtv2893Ty1BMPkmRQ9VVDCq6AhDjhRyefFxfjX56opqXC6uPVHCiCNHeLG2qdn3p/X1vPL9m23uS4SI5buP80uBbxJbZTCxcEcBJXX1nNA1UGUwMSQzDaW8ZcRkfVExvVMSSY6KJEIm5aIBfdh5ogKH28PkvoGlIueNGI1EGlL/daeTok7h8XWxZH6/DaEi8DrnYGlNmfb5OgNDcyZw4dCb+HbjG34/21r/wJSoSC4f3JdLB+Wjt9r5autePF5vq6qZRquZD379gunj+iCKC020TDnIfxplsFGTYHsFtpfcYcEVZ+0/sYVdx3xZZ6fSvOMjU7lz2lPcOe0prhv7IACZCb25ePjsZp/9YeuHTB96A0q5Gq/g5UT9VvYUHcV7lpq4mcP6M/6M/qCpkYksve3D/9feeYZHVa1t+J6eTDKT3kMKpJDQe00ICR2ki6BUlaaAjWLFcgRFERAVAY+oiHI8oig2PIAURVT4KFICoQqkEQjpZVL292OTQEibSfakwL6vay7ImjW7zJ49s9613vd5mNppDE/0nEJLj2AupSeRW5BHbkEubnbO9AgQf5eyC3J589cPmdxhJC56R5TFCpqeMzA6vRM9mrQvVwtWHa1bt0ZdwT1dUyVcjUbD1KlTiYqKYv78+TzzzDNA5aq3FSHpN0yIh4FWPg4cja9ZylGIXS6femzEI2F79Z3vFBpbumIJ7SfBye8l3WSXf2dxIqWYomIId1OyrL8Nkf5qFC9nlOk3LFTNN2P1HE0uYsymXBIzi1nYS8eT3cQb8rGf8vCwV/BsRPU36POH/0d86178mV75DSgF4S7hZvsANSgCI8EtDFIsX343h6v27jzcxJ/47NrN7tWElR5HODs9iMmfJSOkVq30ZQkOo8oPeGs6w1oRUuSqV8SokFEcSK5eSt50xURRhhgsJW+6ObAOWhREYVohSV8kgQC2AbZ4jvUsU3N2ZfMVXPq6oDaqURvVOEc7c23rNbSeWpz73Eyla3/VcvEERXERwf/7Fxk9XyIr3fqr994hjhYbQjcEWru1JsgxiDNp5qfrVYRXkYFBTvZsyLhYpr2ZTktPOztyhWJWXr3KM4mJRNsb+DwtjbSiIiY5O/H+tWvc5+iEg1LJp9dTmTvi4Wr39+iAd3B0/YWk04fLPbd0TOV12L2bl01LigkLIsbMQKyEtv0aWZ33DRxHDCf3/8z3DdudlcXpG9L2SYWFNVKmVfYcQe4P33Im8W/sbR0prkR2vjL/wP4tQ8jJN5GRl8/uuHPkmMRU5qpUM68mx/JV6lL6dn4YQ6JdjZcBtX4G1I7lxZhq4x9oiVdgTfEJdkRv1JKTYTKr//Yj/+VM4hHgZpr3+Kh5dA0VJ9qvZYqiV0a9Uxm12QvJsSRd/4cJvcWUw+HdJrJ++6uYCgu5p61l9ikAauXNEORyehJnUi/SyjMUW40Nw8L68NmR77j38zm09hTfqz8vHeaVPo+V2YaqQEHYaSea2XbneJMUDifEUmTGZF779hVPQNZGCXfs2LGMHTu29G+TycS1a9cIMdMCR/Ipn9EdfGsUkL0UGMvEtPdQJtQup7mEvEKBNquzibtWzKOdNLw7yJbXfs3n/QMmLmUItHBTcuwRUYWoWBC4/6tcvo8rpKuvim/G6rHXKvi/hCImf5vLoel2qJVWmHm1c6sX4QRJCOoj1hdlXJZsk9191czooCQpS+CFnfk8vCWPuNniNRoVpmZ0uDgD5msUr8Vrv+Vjp4GJbbQs2J7PzI5aLqQV89OZQo7OrFgK+3Y0xQW8deoA45uFccGKQcG9IfeWa1u6dCkxMTGVKq6BWFM0aNCg0j6ZmZkMHz6cgoICjEYjGzduxGAwEBUVhSAIKBQKFi5cSHR0NNOmTWP58uXY2Zn3XlRKl2nw/RO120YFpOudmBYYwoWsi9V3thI/2J/hwhR3XvzGCGdrL/GvadIEu+7dK33+/PnzTJki1iedPHmSqKgoQkNDWbNmDdu2bWPevHkcPXqU2bNn4+npyX/+859y27g9V33ZsmW1Pm6A/v79eXP/m6TmVf0dbB9mX6lBcIn0fWV4T/Qu93dJW8KGBNL/Sqcoo4hlTa6xVn+zvkQQBCZfusj+3Fx62dnxvm+TiiW3ryWiPvwuiw8cYMGoNaVyzNYgtEvjWx0rYWTwSN7Y/0aNX78gvi0dU49xWZXBhtuem+3qRlpRESmFhXykTCX9xuAot7gYV5WaMzcG/IPOn8NLreYBH3+0CgNJ1//hs91LuZRyGmeDB/f2mE1Yk46kZaew9ucXSU67SFTbfvRrpkQoLq6VwbMleDQNxruRpSuWYBgwkKRFixFyc83qvy71Gvtv9D2Vn8/C5CQWeXqyPyeHb24oKJYo0z7i4sLm9HS2ZmZwragIe6WSRX4B/O4UCXxLXPwhBARcjd5cTInDzy2kzLXs3nwQUa3EyavUrBy+PPB36bVc/ONO8goKUSuV3N+1LSqlknZ+3vxx7mI51czh7USFzoKCPH7c+y4hQd1ob4hBSLPcv9IQWXGWV5s2bXjppZcqfV1V/oH33nsvqamptG7dmrfeeguwbNXEHJQqJa2ifPhzi3niHo8Prfo3w8XgybvTy2eoBXiEsWDU6tK/e3a2x8/GPBXUMmjLjqevZF1j0pfz0ao0LB8kpuy392nB79O/ID4jmXD3ICZtms+zUTP57MgWPvjrC5z1jrw16BlCXAPETeYqaXfag1AHVw57JXDicuWT7N7e3qW+ZhVxa2nB7YSGmm9RpdVq+eijj8zuL7kV+fC2Phh05sd5wXa5/NHsIyYn/gtlrjTBGMAru/O5nFG2HqKgGMa3Lr+svf1cEZtOFPJKbx0HEorYeFS8kR//OY+3+tlYJxgD6PE4qBpXGkQpSiW0n1B9PwtY1l/HPaFqYpqq0anh1rc93E3JPSFqxrbU0NNPfM+yCyDAUUn3JioKiyGvEJ78Xx6vxejQqc2/Zg65abyXlISj1jpqaU46J+5pVraepaSm6NZgbPLkyeVee+TIEdq2vWlurNFo2LBhA3v27GHYsGFlZm527NjBrl27iI4WvyCHDh3Kxo0ba38CrceCjbRu9pk2DkwLasXpCoKxqoyHTddM/PP2PxyfdpwTM09wabVYZ1QT4+ESjmuvMH10Kvlda5++6jhqVIUmwcHBwVy4cKF0hnXXrl0MGDCAXbt2ldaHlcywtmrVil27dlUYjJVsq7a56hWhUWkYETSixq+XAscu4udMlV3Wf+7L9HSO5ZWV4atMcnvZr98zN2aoVYMxvVFbYbqilMItoaGhpelRJ06cAKSTy76n6T1olJaneLkX2/Hxry3osP4AQl4lsohA/3NnGXbhPKlFRbzm5YVaoWCw0Uhsfh7bsrJwUYnXJr2oiHu7iqncH+1YRHLaJUZ0m4FKqebD7a+Qm5/FnmPfkp2XQXSr0fy8/1uU7s1rbfBsCW37N87VMQCVvR0OQ4ea3f8TP39OhDYv8xjh4MhiL+9y7bNcxTS5gQZRYbWDrS3Xh84lOTmdouJCRnSbwaAOk7iWkciH214GKHMtdx79imsZYiplanZOmWs5uUdHxnRsjU6jZuvRUxQWFZWqZs6O6c6s6G58dyS2VDVz8Q+/8Pb2vSSlZxJ3Zh9fH19GjnceWDB0U7vbYtOiYqGIW1dNSjB31eTLL79kx44dLF++vNSO4o8//pBEYfFWWkb6otZKPqQvw62G0mu3PU3CyV2AWPf3/OafeXrTT7y5dTd/Xxava3pOHiu2/cZzX29ly+ETpds5l3qRBVvfBCAp8ypjNj5GcvY1PhvzFqFuNyf13O1daOcdzs5zf6JWqunu146Xtr/DssHPEuwSwNu/f1LuGPXpKrqfacK9hl4EepWvEYPKV8fqG8mvnoNew4M9q54lLeGFgJP8rJ2PZ/w2SY/h7+Qilv9h4uWosukkC3vpWBxTfjk62ySgU0OfpmocbRRkmQS+OFaAo42Cfs2sFDAZvKBT9WkaDZr2k0AtnbJmej64vZlFl39no1XBv4fevFav7jFh/1om/isy+T5ODJgntdHwzclCxn2Vy/DmavZdLiSvEEaFWz7Q8Lt6nhW52hoNUqrj/rD70amkqSmysbEprSnSaDSobgxslEolffr0YezYsaSmihMbUVFR/PDDD7U/Aa0e2k+s/XZukKO145HQ9pzIvFDh87caDzv2dCT7eDYJ6xIQBIGL71wk63gWrgNd8Rzjidog3p+3Gw8Xm4rJS8gj8+9MXAdUL618XZnL5N4niR/WqcbnpXJ0xGnc2Aqfq2leOsCcOXNYv3498+fPZ+3atZLkqlfGuObjyn1W6wrv8d649LsxIMq/GZClFBbyVsoV5riWrZO4VXLboCwruT3g758J8LZe2mKbmCaobvNPq+kkC4jCLY8//niZNjc3t9LgvUSprUQuu7Y42jhaXEs2JCuI9z7Rof/tSLV93/Hx4V+entgplay8ehVTcTFtbG35X9NmbPTzZ30TPwCaanX890oyz316H/HXzhLm25FeLYcT3Xo0eaZsDp3fg6kwD6PeiVAfcRCVmurP/2LP1Njg2RJsDUaad29kolu34TbrURR66xgdP+fhwSRnUZBFsLUnNrMJjnZuLBi1mujWoxnUcSK+rkFcy0zCVJBX7lqaCsWg3slOX+ZaBrm70LlpE5p7unElM5vEdLE+0VzVTJMph+/2vs0xzR8ojOaN4QxRTSqcTCtBSv/AqrwCa4qNvYbQrlWLakhBSd2fSpVB4Y00VnPr/vaeFrNQLqYkEOTiT2zKWcZsnMPZ1IuMaz2EC9fj+fbEDnJMN1d0TUUFLNm9hhejZ1EsCAgIfH9yJ7EpZyiqJB0WwCFFTcz5IIa6RuDperN2z97enjZtGqb9kFXC6YciAnGwrXxg20yfy+/N1vNQ0isoc69V2q8mFAsCD2/J5dFOWjp6mzdDGh2oxk2voM3qbDLyBfoHqXl+Zz7L+lnxyz7iKdA0DuPYSjF6QfdZkm3OXgv/G69n5QAb8gph4U5xULagh5av77Nl7RAbrucKjPsql5wCgZFhGs7OsWf/VDv+M8qWedvyWdHfhud25OG/IpOY9dkkZpovv9zh4v/xkjZAsvMBMGgMPBD2QLn22tYUZWVlsWbNGu6//34ANm3axK5duxg6dCivvvoqIH7xXLsm0f3VZbokwXe+2obZ4d04nHG20j6VGQ9nx2aTdyEP1/6uuA12wynKCa8HxB+gmhgP304RAk+EH2LflA6gsTwwd50zG5VDxaustZlhXblyJefOnePgwYNMmzYNEHPVf/31V3bv3k1gYKDFueqV4WHnwbjm42q1Dal5NTmJbno7+hjKGt1WJbkNELBlIY4u0k+w2Bo0tOxVXs1PSuEWgNTUVCIjI5k+fTp5N1ajpJTLntlmJnaa6tOZVSh47Ux7Jq46jZBU9WpzCZ31doxycCTSzo5zJhNxJvG73E2tpo2tLX/liKbvjioVy3dtLlXETLzhb+loJwbfVzMS6RAUzeWrZ1jx3RP4uYViylVz4XpujQ2eLaHD4OGorSD8U5eo3dxwmWKejUNtyHEOoNBUjEqpQqkQv3NTM5NJTrtEE9cQtBqbMtfSzehD7GWxvk2j0fDnuYskpmXw6b6D7Dv7D7tOnuVYfDJqlRIXu5sBZYlq5tC2YeVUM29XiT1+ajffxL1Dnk/V6YsqZxv0bdyr7NMYaNunCUqV9YSNbjWUzsu6WXfdv2UIrXw8CfZwxVarpuTr7da6P4DdcaIKe1FxMa/88i5Hk+I4f10se1n910Zmffcys757mWu5aaXb/vDAl0QGdiLYNQB7nZ55EQ/z1bGfyTbl8mjX8mOr23G/rGVwfAv6e3XD0ehIREQEmhr8vtcFVgnIjDYapkVW7Kr9XMAptukW4B2/1Rq75qNDBVxIE5jYRkN8hpjakZ4PKdmVD8wdbBQce8SefQ/pOTvHwFcnChkWqiYpS6DV+1mEvJPF17GW5yNXiqMfdJgs3fbqk55PgL00tRRqpYK+zdTM7qKls4+KnReKuJpTzOt9bBjeXMPUDlr6NlOTZYJL6eL19HdU0tFbxfsHTET4qdCpYfFvJvbckLdf+ad5Ra4lDI3dwVQH6ZQXp7eZjkFbuUCBpapNINbTPPjggyxatAhHRzHFy9lZFEQYMWIEx44dk+z4S3HwFa91LShQaXm8VSR/VSOgUpHxsF2oHfkJ4qAu40AGJ6afIHZmLNe2iQGnYw9HMg5mcHn1ZbONhytjuecRNswIQuFkfpqmLiQEp/vuq7KPlDOst2NprnpVPNzqYQway0U1rMG+7Gz2ZGczwcmJhAJxxStPELhSWFAqub3Rz5+fmzZjW2Ym0fYGrhYWMuz8eQb/fZDk/z2PRiftz1y7fv5obcrPuksp3ALw22+/sWfPHvz9/Vm7di0grVy2i60Lk1tMrrJPcIELn24NotmXf5VTvdydlcVPGeLKRYkARFx+Hk8mxPNF2nXWpV5je1YWOoUCX83NoMYkCKy7XlKeIP5Gn0u+YU58Ix1TuEWVIdAjnJfv/4y5w9/liWEr2LxvDcM6P8LBhKtlUtWkxuDqRofBw8u0SZmSOn/+fHr06EFERASnT5+utZdgVbg89CAqN8tMmC0l97YM1oycVFb99AxqlYaJN0Qgbr2WRr0zu28IesSnXufLA0f54Nf9JKVnsuVwLNtOnMbdaM+UHh3R625+fixVzczLzeDb35ZxUn8QhaHi1TJDpC8KKwYydYWju57WvevOO/RWFv+4k6U/7yErz8TYzm1K6/7i0zJK6/6e6NsTd6M9S0YP5MjybxjTaiCXFuwp92jicHOCamaX+3n5FiGPWd3Gc+KJn9gz7XNaeZqXsqwQFDQ5r+deoXupsEpDxGoJp5O7B+BuuLnCFGCbx95mnzI16WWUVpS3vpRRTEqOKOgxfrO47Lnh7wKe2ZFf5evstQq6+qrJKRD46LCJhb10zNuWz5hwDc9FaHn0x8rz5S2m1wJQNcwI3WK0dhD9XK038/OZQh76NpcPD5p4aVcev18qwsNOwZ+Xi7j/qxzW/p+J13/L56fThbjpFQQ63fzoXs0p5u0/Tfyrt46iG3H3ukMmzqYWU2iZPykAsw//SD+nFrU+pyDHoApXx6B2NUULFy6kR48epbViABk36mf27t1banaYlZVVGqhJQs/Hwcm8dOTbKVSqmd8mht/SzB9M3m48LBTcGKSpwG+2HxpXDYmfJ5KflF8j4+Gq2GJ/mpcfsoOmFeeg347HM0+jUDUy+4pKcNA58GAr6wwMLSWpsIB8QWDCpYtMuiTWG/6Zk8PTiWKNQkWS20tTrjDAYGC6iyuvHdpLm2Lp/Oacve2qHfDUZJKlwn1Ze5IFmBg+ETfbiiWzJ15vweIP81EfqlhhdV3qNZZdTQFuCkBsy8ziosnEG1eusOrqNZpqtbzj44PjLffGp6mpdLARV9tVCgVjoh7iTOLfAHg6iqmM6dniGMHVKA7MjHpnAjzCOHHxL1RKNc082vPlH/9XI4Nnc4kYN6nM6piUKampqakcOHCAvXv38vrrr7Nq1Sp0Ol2pl6DUKPV63GbNlny7AIK2fKZPWvZV3v7uSTJyUnl08BK8nANKnyu5ltGtRxPm24m3HvwepVLJI727EeLhipeDkddGDWDRyAE81qcHoZ5lP5+9mzcrFfIAUTXz1RH9eXpQVKnYR0UcOb6N786uwuRTdmJB7W6LXcfG5ydYGZ0GB2IrgVF0ZTi5Vaz1YGndX98XJ3HP+unEXb1gtWO9HeeBzSqUum8oWC0gs9OpeWWYeNM87R/HL7bz8Yn/yVq7K2VMCw1f3mvLl/fa8lIvMSAcEKRiZkcte/4p5N8HxRWT63kC/z5o4mBi2Zvz6R35PNNTh1GnoEgQ2HOxkJ/PFtZoYF8hHq2gTcNKCao1bceL51ULnG0V/BlfxKyf8ljxh4mefiq+G6cnwFFJYpbA/G15LPo1n47eKn64X4/2ltmshTvzmdNZi5udkhbuKh7pqOGtfSacbRXM6mz5F5MCgcV/76S1seJVXnN5tsuzZWRdb6WmNUUJCQksWbKEzZs3ExUVxfvvvw+IqUwREREsWbKE559/HhBn4wcNGlSrcyiDWgcDLVdmK1Yoea5tP7ZfP1595xvkxedx/vXzKFQ3jYdL/KwMbQwY2xsxtDGAAKYU8Z7WumqxDbQl9ZfUMsbDgc+IQWTJapq5HNMkM/Pe6+R3qfqzbR8Tg123bhZt2xJqMiufmZlJTEwMkZGRDBkyhMzMmysIiYmJ2NracuaMOIitSChiUvgkmjmUlQu3NpmHM8n8S5xYKFlx8dVoWe7tzXJvbxbeSEVsobPhEZeys/0lktv2KhXFwIHcHPZmZ1MEGLd9RIhXVq2PT6GA3uObo1JX/LMppXCLyWQi/0Yd3a2TLFLLZes1ema1K5t2biOoeefvdgxZfQThelolr6xYAOJRV1c2BQTyfyGhHAgJ4Qv/AHralU01DdLpaHrDMyipsBCN0oGnR6/Bx7kppxIOsfvYN/zy9yZsNHraBt6s3yosKmDLXx8yqvtMBEFAEODktYwKU9Vqi1/LNoT1jCrTJmVKqr29PQ4ODhQVFZGWloaLi5jSVRsvwepwHD0KbZC09/TurCw2eYsr+yV+VvHXzvH2d0+SnHaJ7s0HkpIez4Ezv5BfcLMuqPy1rDztUEqys6+z2Gg3fAAAIABJREFU+belnDYcRWGnBgU4jQpBUck93RjR2qrpNrx2Y5dKUQjkpO+r8ClL6/5GdwgnxLtphcIc1kAX7IhteMWiLQ0Fq34KB7T0YldkHDOSX0KZUzemr+FuKkaHaxgdrqFXgDgr18xJSQdvFesOFTD1O3GlKyFTYOp3eWw5dXPW/M/LhZxIKeKh9uLA79XeNsSmFPO/s0Us7StBPZnaBkaubXxG0NWhVMKQ5VBJ8GEOnXxUHHvEntznjKQ9bWTnJDs6+aho4a5i5yQ70p42kvmMkT1TxPZbWTXYlie63bw+7w22JetZIwen2+PvWLOPuK4wj7fPnsDbtmZ55UOaDqGTZ+UCETWtKfL29sZkMpUO+GbOnAnAgQMH+PXXX9m2bRs+PmJ9y5YtW3jggepzrC0ipB+Emh/kCSh4ud1Afrxu/gx/ZcbDhtYGVEYVGQcySN2dSsaBDJQ2Smz9b9a2mWs8bC7XlDlMjj5J4j0VX0uFRoPH/HmWb9hMrKHGuWLFCrp06VL6d0VCERqVhpd7vIxKUXffVSk/pZD4peh/U7LicrnARH+Dkf4GIxH2Yhqyq1pFx1tECo7k5nI2P59RN+r35ri6cs5kYm9ONvPcxPvX+6uFuHnU7lxaRfni2bTyGXgphVuuX79Ot27diIyM5LvvvuORRx4BpJfLBlECv4dPDwA65nuz/msvPH7YL+k+buX2lbVPdyzlXNIxJsc8h7uDL5v3raawuIAH+7yAXnczmNt59CvCfDvg6eSPjVbPkE5T2HfqnEUGz+ag1mjp8/Aj5dqlTEnVarUEBgYSGhrKrFmzeOihhwBpU1JvR6FS4fH0M5Ju88OcPNb+Ik4qlPhZXboaR0q6aCGz/ch/+XjHIj7esYisvJt2SLdfy5EREyw2664NB//+kR8urkUZYUTnb7T6/uqa5t288A6WVhkZ4HL29+z5v4MApOXk1rru72jyySqFOaRCoVHieE/dTjDWBIUghYZuVeSkwvs9IDPBqrtpFPR/DbqV/6K/Y9j9Jux8tb6PQlLiPJoz0QjZhTlmv8bP4McXQ77AXmtffefGSGYSrOkFWUnVdn2t/RA+v/63RZvPis3iwpIL5dpbftyS7FPZJHyagCnJhM5Lh+d9nti3vPk+J6xPQOuhxbW/a+nfaXvT0Hpq8Zvth9a15qkcTyW2pcuGw1B4U73Pfe5TuDxsPbXUQ4cO8fnnn/Pmm2+Wtt1uSJqdnc2jjz5apu1WPv74Y3JycnjkkUe4evUqL7zwArm5uTz//PMEBQVx4sQJVq9ezcqVK8u9duXBlXxw9AOpT6tS5ia2pfPH1ZtT14RC32D+ajOXvGzL1RcNLjaMfaFzhbVjt1KVt+CpU6fIz8+vVa3g+PHjWb9+veQKbSk5Kfy49lm6rD+IkGP+d11tye3Qj32GYbXahtHxJ66cl864vt+MObTq3a9c+3//+19SUlIYNGhQGS/B5s2bl3oJPv7448ybN4/U1NRyXoIvvfQSPXv2pE+fPsTGxjJ//ny+/fZbDh48yKpVq1i3bh0nT55k2bJlpTWD1iB5yRukSlRvGnf/e1yWYGgnIFCc+z4FVVgpSI2Tlw8TlryNRmd9cbWaeI6CWHu4e/duNm3aRJ8+fSr1IZ0wYQLr168vszKbmZrHF6/+RX6ONGqzKk0Ry76awOnE5DLt/VoEczwhmSsZ2SgV4G40MKBlSJlU050nz5Kem1eaaroj9gw7T57Fyd7Ih0OXmF0LVlOc72+OvnXFqdkNCesnU+qdYcT7sH44NbZPvxMIGQhdZ9b3UViXiKfgwh44v6e+j0QyQpJP8qZ9N2Yr8ikSqp/J0al0LItaducGYwAGTxizHj4eDMWV12UtazfY4mAMqjYetgu1I/jV4EpfW5XxcG15y+sww2YGM/7TBIS0dAz9+1s1GAPp1Dh/+klMF1+xYgWzZs0qE+BVNSv/SNtHOHTlEAeSrRMk3U6QFeft1JdP09Z/K39q+2DJNKRaq2Tg9FbVBmMgnaFoZWzYcLsNszS46d0Y2fYBLq/Za5XtV4bJvSmY51lcKQp1BChOYtFFrYTWMQMqDMZATEndv39/aUoqlJ8cKUlJ9fHxKe1TEYIg4OjoiFKpxNXVlfR0cfWoJCW1pgP4+fPns3fvXpRKJevWrcPPz4+ZM2eybt260j7uTz1J7uHD5FaTBl0dmb0fkCQYA1CgwMG9CVcvSl8/VxFqrY7Bc+bVSTBWkuVw63fD7Z8bELMcnn322TJtq1evLk13hpuZD15eXnzwwQd8/PHHzJ49uzTL4VZvM4OzDdETw/hp9VFJzsPFM47pER0rfK5fi6rVfXs3L7s6FRMWRMyNldDWoS0R0iUUzbsNQ+8mjSIYAyunLJbSNAr6vFgnu2qQODeFkWugCo+LOwKlEkZ/DA5N6vtIJCXi7D7m25knJ/5056cJdba+WWm949cFBr5e6dPvtx3ER2nS/BA0JL61P82/HrJHGdUd78WL6my/UqhxpqWlcenSJVq0MF+wRq1UsyxqGd520gS11eF8zrqp7fq9mwl3Ta6+4y1ETwzDza9hqE5aE0NUFC7Tp9XpPnMNtfdNSr9qj09o51pvxysolOgHp1f6vJQpqeHh4RgMBiIiIhg3bhwLFogqhL/88guDBg2qUZqyuUIhCrUanxXLUbvVfJBabGck1iitP5utBJ8Fs1AoGPDIE3g0tX5qJEhbe1iZD2lldhhN27rRrq9fbQ4fAJ1dAYlxO2u9nYrItKu8TrW22IQ5Y+xnnjBXQ6DuKhl7PgE9Hqu+352Gzgj3bQAby+W3GyV2LnDfp3CHrRDdf/RnxjlWLe4wrvk4RoeMrqMjagB0ehjajS/X/HHrgaxKt44qXEPgksGE/o2XUNpV7+FUW6RU4zx16hRxcXEMGDCAbdu2MWPGDKB6oQgnGydWRq/EVkIT+IpwKLaB85esug8A903/wsfLvMmxDgP8Cb6DFNiqw+2xx3AYVrsUQkvIVjtJsp3cnI6oauEtpHdw5J6nnkGlrnwbUnsJrlq1il9//ZV9+/bRuXPnUi/B3NzcGg3gLREK0Xh44Pv++yhsa3ZPJw+ZR1a6tMbrClXdrGJ0GzWO0G4962RfIL0dBpT3Ia0qy6HbiGYEd6ydx5rB4YjV0klPWyn7Qu2hx3lsaJVm3w2NupWW6fsKtJ9Up7usV2wcYMI34FF7CfVGhXc7eODLOy4oW3B4KxGOYRU+N6zZMJ7pLG3BdKNg8DIIvPlD8p+W/Xgr03w1xcaGXq1nZfRKmhjrZhVYSjXOLl26sG/fPrZu3Urfvn1ZvXo1YJ5QRKhzKMujlqNVWk9OuXd2k3JeV9ZAIQgE//wK9g5VpyAGd3SnyzArqZU1UBQKBV6LXsUuIqJO9pdVIIFYFpCTqcO7ufkD2luxsbNnxPyFGJyr9+mqCy/Bmg7gLRUKsW3ZAp833xAzWyzAFNyeU1elV6sz5UsvQnE74ZHRdBtdPyrXUtlhVORDWhUKpYKYKeE0Ca+ZBY69Uw7xsb/V6LXmEHf2TxT20lZPKfVqXCeGo9Q1XIn7iqh7rc8hK6DFiDrfbZ1j6wQTt4BvwzWhsyr+3e+4oEwlFPHmid8Jti+bAtDXvy8vd3+5Uc3ESIZaB/d/AYGRbA7vw+LsU/V9RFbDXmPPmr5raOvetvrOEiG1Guet2yiZhf/jjz/K1B5URg+fHqzovcJqQVn7q3WXFqhMTaL1P1+grMQMNrSLJ30ebHFX3tMKtRrft1dg27691feVmSldXXn61XB0dpb93tgajIx+YRGeQealpNcllg7gY2NjOX36NHFxcXz55Zc891z1/qCGPn3wXrIEhQWri2c7TqW4SHo9gMzr9igU1huStugVw4CZj9f5PS2lHQZU7ENaXZaDSiXWwXoEWq4oqVbuQyi2nhUBgkCOMVuyzSk0SpwfCEPtYt2MDmtQ9wGZUgkj1kJQ9QOARoveFSZ9D951N3BrkJQEZRrrp3bVFXb5mbx3+R9cdGKqTYxfDEsilqC606wMLEFjC/f/l+3OHgh3qHCPUWvkg34f1GkwVoI1Z+VBFIowV7UvwjeC5b2ts1Lmdzlf8m1Whc3hX2htV15EIKyHFzGTwlAq775grASlXo/fug+xtyCNylKK3P0w5Um3ImrKU+PRzPxxhd7BkTELF+MR2LDksGs6gK9OKKQyHO4ZQpN//xulsfrBekbfKSQmWmdwXlSgwuBqnfTglr370X/GYygkVic1BylrDyvzITUny0GjU3HPnLb4Njc/TdjZ8zpJZ46Y3b+mnL12WJLtKO00uE5thU0z66+2WoP6ccNTa2HsRug0tV52b1XsPWDyD+BZsUrcXYd/dxj/FegbtiGfJXhdv8Q7WQITmj/AsqhlaFQ1r124Y9DYsiL6bQYFSmhE3UDw0HvwYf8Paekq39MAkb6RfNj/Q5xtapYCUxl2p+veGsV5y3ICvG/WwrTq7Uvv8c1R3MXBWAlKGxt833sXh2FDrbJ9k3+45NtMSQgwa1Bv7+TMmBdfw9UvQPJjqC01HcBXJRRS3WDdrktnAj7/DLV35cIaxfaOxNp2NfMsaoa9s4/k2+w0dBT9ps+ul2AMpK09rCzzwdwsB52tmiGz2xDa1bPavgICeRm7qu0nBbFxv6Kwrd2ktsrFBveZbdD5iRMLS5cuLfOeV8SiRYvK9Rk2bBiOjo5s3769tO2zzz6je/fuDBkyhIyMDPLz8yu9ZrWh/uzJ1VoYvFRcLdPoq+/fGPDpAA9uBffKZ6PuSvy7wfRfwbf2SlgNAqWGVm0mMb/L0yitmGLR2NAoNSyJXMK8jvNQKxpX7nZldPToyBdDvqC5s3xP30pb97ZsHLyRECdpUr2CC1wQklMk2ZalBHz7Ai7uGqIeCCXyvpC7Mk2xMhRqNV6vv47r7FkW1xpVR76b9PV5QpESR6+YKvv4tWzD+NffxsWnYaoB12YAX5lQSEhI9fepLiiIgP/8B5vwigPlxCHzyc6QVsjjdtQ66VbI1DpR2j7ygSn1fk83pCwHlUpJn8nhdBwUUGU/d99EUuPP1+q4zKW4uIg855pnSOiaOeA+sw1qV9sb2yuukVIpiFYDjz/+eOnfBQUFrF69mj179jBhwgTWrFlToXqpFNT/aLLNffDwdlEavrGiUEHkfHjwf437PKyJgw9M+RG6PlrfR1I7DN4w8VtRYVCmQia2mMi/+/8bV9vqi+QbMuPDxvNBvw9wsb1zVnelxNvem08HfsqQplXPvptDZGYdSV5XgM7RwD2jnWgRIf3s/J2AQqHA7dFH8fvoo1pJpd9OrqH6WfqakHLZE5cm5dMQFUolPcaMZ/Rz/8LOURp1R2sh1QC+RCjEXDTu7vh/uh773r3LtJvCunL6ivXTwIqKpLkuRjcPxr3yJs17WC/ltrHTZWhTBj/aGltj+fRzpaqY6/E76vR4LlyvgU2OAgxRvrg+1AqV/c3zkNJq4PTp07Rq1Qq1Wk2fPn3Yt28fULF6aW2p/4AMRBXCabsgdHB9H4nlOAWIq2LRz4HqzlgVsBoqDQxYDGM+bYQ2AAro+BA8+icE9Kjvg2nwdPDowJf3fElf/771fSgW42nnyXsx77Gg8wLUSvmergq9Rs9rEa+xLGpZrVIYWyRZT72xKhyGDSNw89fYtZbTUavDrktnAr/ZjF2kNAqMOSrrDfC1dmUH4vbOLoxZuJiuo8bWW+paY0FpZ0eT91fhtWgRSgfxd/p0m8kUF1u/Pjgns/bjgpa9+zHpzXdwDxAnx6VMXYuMjKRXr17ExMRw5coVq6Wu1RUBrVwZ90JnAtuUnTx19T5HVmrdZiwcO7ULhc78tEWVUYvL+HAcBgSWSzGX0mogLS0N4436SgcHB9LSRN+0qqwGakrD+WaycYBxn8O4/4BrIzHWbfsAzPgNmtwhqXh1RfhQmH0QOj4ori42dFxDxaB7yDKwsVyl6G7F1daVZVHLeDf6Xbzs6m8FxFyUCiUPhD3At8O+JdJXWtPTO52+/n35eujXDAwYWKPXe/6TIfERVY02qBn+n67He8nrqMwQM2joSDnoDA0NLVX3O3HiBAATJkxAEATULi74rV2L99KlqNxqtwIuleR9RVxPdsQrpD0KpZI2fQcy8c138Q2Tg25LcBw1kmbff4fisX+RnGR9OwqA3EydxUqZJTh6ejH6+VfpP2MOWluxDEbK1DWAHTt2sHv3biZOnMgnn3xitdS1usTWoGXQzNZET2yOrUGD1qaQ5DN1uzoGUFhowuRSUG0/hU6FsZ8/HnM7Ytui6uwVKawGHBwcyMgQf58yMjLMshqoKQ0nICshdCA8sg+GLAe72pnZWY3QQTD1Fxi+CnR1J9V8R2HnKl7jGb9B097V968PdA4Q9ax4jH7WLWa+k+nVpBffDPuGqa2mYtdAFTc7eXbis0Gf8XTnp9HfKTWtdYyLrQtv9HqDzwZ9Rnt38yXTVSjQnLa+ITSA0mDAfe5TNN28GX2nTnWyT2sj9aDTzc2tVDQg/EY9UZcuXdix4+YgzWHIYJr9tBWXhx9CYWNTo+POyLCilDbg6jeACa+/TZ+HH8XWXv6drglqNzeazxzNiKfa4+5fN++hg5tltX16B0d6T5rKpKWr8G9V9vMtZeoagOaGPUBubi4tWoj+stZIXasPwrp7M/6VbrSNUVNUUH1gZA0uZVWx4qRUYNfNC895HTFG+6HUVj6ZL6XVQEhICMeOHaOoqIjt27fTtas4FqxOvbQmNMx8HKVKXD1pNQZ+Xwm/vwsF0vkU1AyFuLITOQ88W9XzsdxBeITDxG8g7mfY9RokVD3LWycYvKDrTOgwRV4Rkwi9Rs+c9nOY1GIS60+sZ2PsRjILMuv7sOjk2YlprafR1UsOuKWitVtrPhn4CTsv7uTDYx9yJKVq2eSueb4I2dYtHle5uuI8aSJO48ahsr9zvBFB+kFnamoqkZGRhIWF8fbbb2NjY0N0dDSrV68uo+SmsrfDfe5cnKdMIfWT9VzfuJHiTPPu6UKvAAryrROQeQc70mVoU7yDG6f0dUPEO9iR0U93JO6vZP7+5RJX/rHed7fO3hOIrbafjb2BjkNG0H7gUDSVTApImboGcPHiRe677z4yMzP56aefADF17ZtvvjHr9Q0dra2aTvdE07xHa/76ZhPHd++gIC+3zvb/96lfaOrXEgrKfjfYtnDBOCAAjZt5k6Vt2rThpZdeqvT56qwGvv/+e7Zs2cKMGTOYNm0aU6dOJSIiAicnJz7//HNAVC+dNm2aeSdmJg0zICtBZw+9n4UuM+DvL+Dgp3DleN0eg0oHYfdA5FxwD6vbfd9NhPQXH5f2w/4P4MQWKKy7LwIA3JpD99niRIC6fmpa7nQcdA7MbjebSS0m8XXc13x95mvOp9eNklMJBq2BgQEDGRE8QpaytyK9/XrT2683x68e57PYz9h6YSsFxeVnXrtddwGs8xnQhYXhdN8YHEaMQKmzXopcfSL1oPO3337D2dmZxYsXs3btWubMmVNlvYTaxQX3J5/AZdpU0r74grTNmzGdOVvlPgqaSCt5r3fQEtzRg5DOHrj7y5No1kChUBDaxZPQLp5ci88idl8icX8mkZsp8WqKsmrhGO+QMFr3GUBIt55otObd0+fPn2fKlCkAnDx5kqioKEJDQ1mzZg3btm1j3rx5HD16lNmzZ+Pp6Vnpaomfnx/79u3jq6++YunSpbz99tuWnVsjweDsSsyDM+g5diLHd2/n8M/fcz3R+rYk+XnZFLkVo0oAhY0K25au2HX2LJWyN5dblUpLMgcssRpYuXJlmbYJEyYwYcKE0r8tUS+1hIYdkJWgdxZXLLrOhPiDcHwzxG6B6xessz+1LTTrDeHDxRTKu3yVZOnSpcTExFSq+gRifcKgQYPK9Tl48CAdOnSgoKAAtVrNZ599xnvvvYezszOff/45Op2OmTNnsm7dOvEFTTqJj0FL4fjXcPwbuPQnFORY4cwU4N1OTEFtPkgUl5GpE4xaI5NbTmZyy8kcTTnKj+d/ZOelncRnxVtlf3q1nk6enRgUOIgY/xh0qjtzcN4QaeHagsURi1nQeQG7Lu1i+8Xt7EvYR36RKHMcJPHvvLZZM4wDB2IcNAhd00BpN96AkWrQ6ewsirOMGDGC5cuXm71/lb09Lg89hMtDD5F34gTp331PxtatFCYmluub7xYItUx60dqoaNrOjZDOnviGOsnecXWIi489PUcH021EM/45eo3Y3xO5eOyaJMIfptzyK5tuAU1p2q4jzbtHWuQdFxwczP79+0tT10BM5711cF6Suubj41PapyJKxjAKhQKj0YitrSixbo3UtYaCTq+n/cChtBtwD/GnTnBm/x+cPfAHaUnl72kp0OhsyHDLoFlUZ2zDXFBoal5VNXfu3EqfCw2tnU6Fpeql5tI4ArJb8WkvPvr9C5KOQfwB8d+ko5B8HEyWLqUrxBQ150DRR6xZtGhmrL45YJMyILm9raioqGxA0sAoqU+49cN9+xcaiGkzzz77bLnXr1q1ivbtxXqSW/0cvvrqK9asWcO8efNKi2KDg4NvvtDGCB0mi4+iAjEQv/ArXPgNLv1VsxRWhQpcg8GjpaiUGDIQjA1fbOJOp5VbK1q5tWJB5wVczrzMX0l/8Wfinxy/dpz4zHgKBcu9b1xsXGjm2Iz2Hu3p5tWNVm6t0ChlA+/6xEHnwLCgYQwLGkZOQQ5/Jv7JoZRDuJ24hGBvT3FWluUbVSrRNg3EtmUrbDu0x65TJ7TVrBbdaUg56DSZTAiCgE6nY+/evTRrJsrHWzrotAkPxyY8HI8F8zH98w85+/eT/ddf5B48REF8PLn2nhYHZDZ2Gtz9DbgHGPEINOLb3Am1phGIQt3BqFRKmrZ1o2lbN3IzTSSeSSf5QjrJ5zNIuZiJKc9yMZDsDDtc/QJwD2iKb1hLAtt2wN65ZtYjUqauDRgwgAkTJqBUKtHpdKX3lzVS1xoaCoUC3+Yt8G3egqgJD3Ht8kX+OXqY5HNnSD53htT4ywiC5SnIegdHPINC8AoKxSs4FJ/mLVBr7t7f6cYXkN2KZ0vxUYIgiKtmSUchMxEK86HIJA7oi0ziA8DBF5wCxSDM0R80lRclSxmQVNR2q0pPmYCkgVCb+oTjx4/j6+vLmTNngPJ+DlOnTgVuFsU++eSTFe9ApQG/LuIjcq54nbNTIP0yZCTceMSLq2gqrfhQ68R/Nbbg6Cf6wzkFVnmtZeofX4MvvgZfRgaPBKCguIBLmZf4J/0fknKSyC7IJqcgh5zCHExFJnQqHbZqW4xaI042Tvgb/Ql0CMRB19hsFe4u9Bp9aUojHUAQBAoTEihITqYwOZnCK1coTElBKCgAhRIUClAqUOr1aDy90Hh5ovb0QuPthfK2+pGaTqANGzaM3bt3s2nTptJaqUOHDjF//nwKCwuZO3cuffr0aXATaFIOOocNG8bAgQOxt7fHycmJDRs2AOKgc8iQmvnNaf390fr74zh6NADFubl4XskhMK2YzNR8stPyEIpBqVLceChL/6+1VePorsfJU4+t4WYa+dKlS4kprP01zszMZPjw4RQUFGA0Gtm4cSMGg4EJEyawfv36ejcUlhop743b25RagVffWVDm3shOzyctKYfryTnkZVWe2qjSKHFws8XJU4/RzRaVqmpzb3OROnVt9+7dZf62VupaQ8fF1w8XX7/Svwvy8rgWf4nMaylkXU8lNyOd/OxsUChQKACFEpVKhZ2TM/bOLhicXTG4uNY40L5jEWSq5ODBg8LcuXPLtE2aNKnM31lZWeXaBEEQjh07Jrz44otCr169hIKCgkrbfvjhB+Gtt96yyvHXli+++EJ49913y7Tdfq7ff/+9sG7dunKvffjhh4WUlJTSc927d6+wYMECQRAEoaCgQOjdu7cgCIIQGxsrTJ061TonIHPX8OabbwoHDx6sss+rr75apk9GRoYQHR0tRERECIMHDxYyMjIEQRCEFStWCJ07dxa6du0q/P7774IgCML48eOF4uJi652ATK0pKioShg8fXqatou/me++9t9y1TEhIEF588UVh27ZtpW0jRowQsrOzy/R76qmnhLi4OOkOWgKq+uyfPHlSOHLkSK22/8ADDwhFRUW12oZUSHmNc3NzhYSEBEEQBGHt2rXCypUrBUEQhHfeeafM5+BOQOp7o6K2hnhvyNTst1EQBGHo0KGCg4NDmWu8YcMGoVu3bsLgwYOF9PR0IS8vT5gyZYpVjvtuo+HJ3jcwalMwvWLFCmbNmlVtmzUM5qTGUj+H06dPYzQacXW96VVTl34OMncXNZX+1mg0bNiwgT179jBs2LDS2dOPP/6Yffv2sWnTJt544w2gvPS3TMNDSsXBc+fOkZeXx+jRoxk+fDjJyclAw5S5njt3bqWrHqGhobRu3bpW29+wYQPKBmKoLOU1trGxKW3TaDSoVGIKZHR0NFu2bJHwqOsfqdU4K2priPfG3Y6Uthi3lp1MmDCBNWvW3BFebA2FhvEN2wiQIiCpqK2hU1M/h6NHj7J//34GDBjA33//zYwZM+rUz0Hm7qKmg43KBmQBAQHk5+eTlpaGi4uYVnEnDtLuNKRUHExOTiYuLo5NmzYxffp0Fi1aBDSOCbQ7GalVJUFMXVuzZg33338/cGdeY2u8b7dzJ75vjR0pA/Hby0727dsHyIG4VMgBWTVIGZBU1AYNOyBp06YNcXFxlT5fWX3CyJEj2bNnD1u3bqV169asXr0ajUZT6ufwySeflAa0talPkJGB2g82bh+Q9e7dm+bNm9OvXz/mzJkDyIONxoSlE2gV4eDgQKdOndDr9URHRxMbW703kkzdIcU1BrF+8cEHH2TRokV3RdaGVO+bTONAykA8LS0No1FUHXdwcCAtLQ2QfxulonGLetQBNS2YHjlyJCNHisIEUVFRrF69GrVaXa4NGrZKT22KYku4VdWrrvxAA51BAAACT0lEQVQcZO5OaiL9ffuALCMjgw0bNnD69GmuXLnCtGnT+PHHH+v5zGTMQUrFweDgYK5cuUJRURGHDx8mMFCU0G/IE2h3A1JeY4CFCxfSo0cPoqOjS9vuxGss9ftWEXfi+3anIIUthlx2Yl3kgKwapA5Ibm9rDAFJY/RzkLm7qM1g4/YBmVKpRK/Xo9VqcXBwIDtb1OeWBxsNHykVB6dNm8bUqVOJiopCqVTeVTLXDRkpr/GQIUNYsmQJ3bt3Z/Pmzdx3333MnDnzjszakPreqKhNvjcaHlIG4nLZiZWpb1URGRkZmdpSVFQkDB06tEzbrQpily9fFh577LFyr4uPjxc0Go3Qq1cvoVevXsKqVasEQRCERYsWCV27dhU6deokfPfdd4IgiMprP//8s/VOQkYSrKk4mJ+fL0yePLnGr5eRhrtJVVJK5Hvj7qOmv42CIAizZ88WAgMDhXbt2glr1qwRBEEQ1q9fL3Tr1k0YNGiQkJaWJgiCqK556tQp65zAXYRCEITaW6vLyMjI1DNVeeycOnWK/Pz8WqnNjR8/nvXr1zcYtTkZGRkZGZnqsOZvo8lkYvr06XKmkwTIAZmMjIyMjIyMjIyMjEw9IU/1ysjIyMjIyMjIyMjI1BNyQCYjIyMjIyMjIyMjI1NPyAGZjIyMjIyMjIyMjIxMPSEHZDIyMjIyMjIyMjIyMvWEHJDJyMjIyMjIyMjIyMjUE3JAJiMjIyMjIyMjIyMjU0/IAZmMjIyMjIyMjIyMjEw9IQdkMjIyMjIyMjIyMjIy9cT/Awc5RmrNOc3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34" descr="data:image/png;base64,iVBORw0KGgoAAAANSUhEUgAAA2QAAACoCAYAAACPKi2aAAAABHNCSVQICAgIfAhkiAAAAAlwSFlzAAALEgAACxIB0t1+/AAAADh0RVh0U29mdHdhcmUAbWF0cGxvdGxpYiB2ZXJzaW9uMy4yLjIsIGh0dHA6Ly9tYXRwbG90bGliLm9yZy+WH4yJAAAgAElEQVR4nOzdd1zV1f/A8RcbZCqCIC5cOHJmWZpK7srStj9tmOYsLUszsxyplTky03KVI0srR+4tiHshKigCIsiQDbIvd5zfH/frTeSCjHu5oOf5ePDQ+7nn8/mczz13nPdZHzMhhECSJEmSJEmSJEmqdOamzoAkSZIkSZIkSdKjSgZkkiRJkiRJkiRJJiIDMkmSJEmSJEmSJBORAZkkSZIkSZIkSZKJyIBMkiRJkiRJkiTJRGRAJkmSJEmSJEmSZCIyIJMkSTKx8PBwPvzwQ1q2bImDgwOOjo60aNGCkSNHcvr0aV26Ro0aYWZmRqNGjYyan6ioKGbOnMnMmTPx9/c36rmqirVr1+qu+X7+/v6YmZlhZmam93lJkiRJqghLU2dAkiTpUbZmzRrGjh2LQqEotP369etcv36d5ORk/v3330rNU1RUFLNmzdI99vX1rdTzm8LatWs5evQogAy6JEmSpEolAzJJkiQTOXLkCO+//z4ajQYzMzOmTZvG6NGjcXd3Jzo6ms2bNxMWFmbqbBpFfn4+tra21eLYvr6+CCEMdjxJkiRJupccsihJkmQiU6dORaPRADBhwgRmz55NvXr1sLa2plmzZkydOpVVq1aVeIyZM2fqhtPdO7ywuO1bt26lW7duuLm5YWNjg4eHB927d2fhwoUADBs2jGeffVaXftasWXqH6+3bt49+/fpRq1YtrK2tadSoEePHjyclJaVQ/u4dZnns2DG6dOmCnZ0dY8aMAbTDAfv164eHhwfW1ta4ubnx1FNPMWXKlAe+fr6+vrq8BQcH07dvX+zt7enfvz8Ay5Yto0ePHnh6emJra4udnR0tWrRgypQpZGVlAdreQDMzM13vGKA7ppmZmS6PxQ1Z3LFjB71796ZmzZpYW1vToEEDRowYQVRU1APzL0mSJEkge8gkSZJMIikpibNnz+oeT548WW86S0vDfU2fOXOG119/XRcEAiQmJpKYmEhubi6ffvppqY6zcOFCJk2aVGhbdHQ0S5cuZffu3Zw+fRp3d/dCzycnJ9O3b1/y8/N1227dusXzzz9PXl6ebltKSgopKSlEREQwb968Ul+br68vqamphbbt3LmTgICAQtuuX7/O999/z7lz5zhy5Eipj6/Pt99+yxdffFFoW0xMDL/99hvbtm3j+PHjtGrVqkLnkCRJkh5+sodMkiTJBO7tQXFycsLLy8vo5zx+/LguGDt16hQFBQXExsayc+dO/u///g/QzqXy8/PT7TNjxgyEEAghmDlzJjExMUydOhWA/v37Ex0dTX5+Pps2bQLg5s2bzJkzp8i5c3Nz6d69O5GRkWRnZzNt2jTOnTunC8Y2bdqEQqHg9u3bHDp0iA8++KBM19awYUOCg4PJzc1l+fLlAHz88ccEBQWRlpaGUqkkNjZW13vm5+dHUFAQjRo1QghBjx49dMe6e70lDVOMjo5m+vTpALi4uHD06FHu3LnDl19+CUB6ejoff/xxma5BkiRJejTJHjJJkqRHhLe3t+7/3333Hc888wwtWrSgc+fODBgwoFTH2LdvH0qlUvf/hg0bFklz4MABvfuuWbOGunXrAtCsWTPdsEGA5cuXExkZSYsWLXjiiSfo1atXqa8L4KeffqJ169YAtGjRAgA3NzdmzZrF6dOnSU5ORqVSFdrn+vXrtG/fvkznuWv//v26473zzjt0794d0A4VXb58OSkpKfj5+Rl1rpwkSZL0cJA9ZJIkSSZw79L1mZmZxMfHG/T49wcfAC+//DLjxo3DxsaG7du3M3nyZF588UU8PT358MMPS3XcpKSkB6a5f+gggLu7uy4Yu6tjx47Mnj0bR0dH/P39+eKLL3jllVeoX78+r7zyit5rKE6HDh0KPY6MjKRbt25s27aN27dv6z3WvUMlyyo5OVn3/wYNGuj+b2FhoevtVKlUpKWllfsckiRJ0qNBBmSSJEkm4O7uzpNPPql7PH/+fL3pHhSU2NjY6P5/7/ysyMjIImnNzMxYtmwZ6enpnDlzhg0bNvDcc8+hVqtZtmwZp06d0qUrKd93zZkzp9Dwvrt/+oI2Ozs7vcf78ssvSU1NJTAwkE2bNjF06FAAtm3bxj///FPitZd0/B07dugCrrfeeou0tDSEEHzyySd69y/pmvW593W4deuW7v9qtZq4uDhAO/+vVq1aZTquJEmS9OiRAZkkSZKJzJ07F3Nz7dfwkiVLmDlzJvHx8SiVSsLDw/nmm28YOXJkice4d8jgzp07Ae3iHdu2bSuS9ujRo8ybN4+wsDCaN2/Oq6++ytNPP617/m5g4erqqtt27dq1QvdI69evn26hkYULF7Jv3z5yc3PJzMzk6NGjjBkzptSLcVy9epUZM2YQFBREgwYNePnll+ndu3eR/JTHvYuh1KhRA1tbW06dOsX69ev1pr/3moOCgh54/Htfh99//53jx4+TmZnJ119/rVtpsmfPnnK4oiRJkvRgQpIkSTKZVatWCSsrKwHo/Rs4cKAubcOGDQUgGjZsqNuWnp4uXFxcdOkdHBwEIGrUqKHb5ufnJ4QQ4vfffy/2PPb29iI2NlYIIUReXp6oXbt2kTR3jzNv3rxijwOIGTNmlJjnu44dO1bsMczNzcWFCxdKfO169OihS3+/8PBwYWtrW+S4zZo10/1/zZo1uvTz588vkrZHjx5CCCH8/Pz0Xts333xTbP5r1qwpQkJCSsy/JEmSJAkhhOwhkyRJMqH333+fy5cvM27cOJo3b46dnR329vb4+PgwYsQIPv/88xL3d3FxYc+ePTz55JPY2dnh6urK7NmzmThxYpG0jz/+OO+99x4tW7bE2dkZCwsLateuzYABA/D399fNfbK1teWvv/7i8ccfp0aNGkWO89lnn7Fnzx6ee+45XF1dsbS0xMPDgy5dujBr1izefffdUl1748aNGTt2LO3ataNmzZpYWFhQs2ZNevbsyd69e+nYsWOpjqNP06ZN2bFjBx06dMDW1hZvb29+/vlnhgwZojf9Bx98wJgxY/D09Cz18MWpU6eyfft2evbsibOzM5aWltSrV4/hw4cTGBgol7yXJEmSSsVMiBLW9ZUkSZIkSZIkSZKMRvaQSZIkSZIkSZIkmYgMyCRJkiRJkiRJkkxEBmSSJEmSJEmSJEkmIgMySZIkSZIkSZIkE5EBmSRJkiRJkiRJkonIgEySJEmSJEmSJMlEZEAmSZIkSZIkSZJkIjIgkyRJkiRJkiRJMhEZkEmSJEmSJEmSJJmIDMgkSZIkSZIkSZJMRAZkkiRJkiRJkiRJJiIDMkmSJEmSJEmSJBORAZkkSZIkSZIkSZKJyIBMkiRJkiRJkiTJRGRAJkmSJEmSJEmSZCIyIJMkSZIkSZIkSTIRGZBJkiRJkiRJkiSZiAzIJEmSJEmSJEmSTEQGZJIkSZIkSZIkSSYiAzJJkiRJkiRJkiQTkQGZJEmSJEmSJEmSiciATJIkSZIkSZIkyURkQCZJkiRJkiRJkmQi1T4ga9SoEYcOHTJ1NiQjk+X86DAzMyMiIsLU2ZCMTJbzo0N+fz8aZDk/Onx9fVm9erWps/FQMUlAplAoGDFiBA0bNsTR0ZH27duzd+9eU2QFgJkzZ/LWW2+Z7PwPs7feegtPT0+cnJxo3ry5ST/AspwrR3h4OLa2tiZ9rYcNG8aXX35psvM/zHx9fbG1tcXBwQEHBwd8fHxMlhdZzsa3adMmWrZsib29PU2aNOHYsWMmyYf8/jaeu5/lu38WFhaMHz/eJHmR5WxcUVFRPP/889SsWRMPDw8+/PBDVCqVSfKydu1annnmGZOcuyoySUCmUqmoX78+R48e5c6dO8yZM4c33niDqKgoU2Snwkz1Zq4Opk6dSlRUFJmZmezYsYMvv/ySCxcumDpb5SLLuXQ++OADnnjiCVNno0JkWZds6dKlZGdnk52dzfXr102dnXKT5VyygwcPMmXKFNasWUNWVhYBAQE0btzY1NkqF1nWxbv7Wc7OziYhIQE7Oztef/11U2erXGQ5l2zcuHG4u7tz+/ZtgoKCOHr0KD///LOps1UuD1tZmyQgs7e3Z+bMmTRq1Ahzc3MGDBiAt7d3iRX1VatW0bJlSxwdHWnVqhWBgYFF0tzfWurv70+9evV0j+fNm4eXlxeOjo74+Phw+PBh9u3bxzfffMNff/2Fg4MD7dq1A+DOnTuMGDECT09PvLy8+PLLL1Gr1YA2qu/atSsTJ07E1dWVmTNnEhERQY8ePXB2dqZ27dq8+eabhnq5qrXWrVtjY2MDaIcomZmZcePGjWLTy3Ku3jZt2oSLiwu9evUqMZ1areabb76hSZMmODo68vjjjxMTE1Mk3f3DIu5tURNCMHHiRNzd3XFycqJNmzYEBwezcuVK/vjjD77//nscHBx48cUXAYiPj+fVV1/Fzc0Nb29vlixZojvuzJkzee2113jrrbdwcnJi7dq1nD17lk6dOuHk5ESdOnX45JNPDPESPVJkOVdvM2bMYPr06Tz11FOYm5vj5eWFl5dXsenl93f1t2XLFtzd3enWrVuxaWQ5V183b97kjTfewNbWFg8PD/r3709ISEix6bdv30779u1xcnKiSZMm7Nu3r0ia+3s1o6KiMDMz0wVMa9eupXHjxjg6OuLt7c0ff/zBtWvXGDNmDKdOncLBwQEXFxdAO4Ju0qRJNGjQgDp16jBmzBjy8vKA/95D8+bNw8PDg/fee4+UlBQGDBiAi4sLtWrVolu3bmg0GkO+ZJXG0tQZAEhMTCQsLIzWrVvrff6ff/5h5syZ/Pvvv3Tq1IkbN25gZWVVpnNcv36dpUuXcu7cOerWrUtUVBRqtZomTZrwxRdfEBERwYYNG3Tphw0bhru7OxEREeTk5DBgwADq16/P6NGjAThz5gyDBw8mMTERpVLJ8OHD6du3L35+fhQUFHD+/PnyvyAPmXHjxrF27Vry8vLo0KEDzz//vN50spyrt8zMTKZPn86RI0ceODR10aJFbNy4kT179tC8eXMuX75MjRo1ynS+AwcOEBAQQFhYGM7OzoSGhuLi4sKoUaM4efIk9erVY86cOQBoNBpefPFFBg4cyMaNG4mNjaV37974+PjQr18/QPvD888//7B+/XoUCgU9e/bko48+4u233yY7O5vg4ODyvTAPoalTp/L555/j4+PD3Llz8fX11ZtOlnP1pVarOX/+PC+99BJNmzYlPz+fQYMGMX/+fOzs7Iqkl9/fD4d169bxzjvvYGZmpvd5Wc7V28cff8ymTZvw9fUlPT2dvXv3Mnv2bL1pz549yzvvvMPmzZvp1asXt2/fJisrq0zny8nJYcKECZw7dw4fHx9u375NWloaLVu2ZPny5axevZrjx4/r0n/++efcuHGDoKAgrKysGDJkCF9//TXffvstAAkJCaSlpREdHY1Go+Hrr7+mXr16JCcnA3D69Oli37tVnckX9VAqlQwdOpR3332XFi1a6E2zevVqPvvsM5544gnMzMxo2rQpDRs2LNN5LCwsUCgUXL16FaVSSaNGjWjSpInetImJiezZs4fFixdjb2+Pu7s7EydOZNOmTbo0devWZfz48VhaWmJnZ4eVlRXR0dHEx8dja2srx8Xe4+effyYrK4tjx47xyiuv6HrM7ifLuXr76quvGDFiRKFW0OKsXr2aOXPm4OPjg5mZGe3atcPV1bVM57OysiIrK4vQ0FCEELRs2RJPT0+9ac+dO0dycjLTp0/H2tqaxo0bM3LkyEJl/fTTTzNo0CDMzc11ZR0REUFKSgoODg489dRTZcrfw2revHlERkYSFxfHqFGjePHFF4vt9ZblXH3drdxu3ryZY8eOERQUxMWLF3XB7/3k93f1Fx0dzdGjR3n33XeLTSPLuXrr3r07ISEhODk5Ua9ePTp16sSgQYP0pv31118ZPnw4ffr00fWQF1dPL4m5uTnBwcHk5eXh6elZbOeLEIKVK1fyww8/UKtWLRwdHfniiy8KlbW5uTmzZs3CxsZGV9a3b98mOjoaKysrunXrJgOy8tBoNLz99ttYW1uzdOnSYtPFxMQU+2EtraZNm7J48WJmzpyJu7s7gwcPJj4+Xm/a6OholEolnp6euLi44OLiwujRo0lKStKlqV+/fqF9vv/+e4QQPPnkk7Ru3ZrffvutQvl92FhYWPDMM88QGxvLL7/8ojeNLOfqKygoiEOHDjFx4sRSpTdEWffs2ZMPP/yQDz74AHd3d0aNGkVmZqbetHd/nO+Ws4uLC9988w2JiYm6NPeX9a+//kpYWBgtWrTgiSeeYNeuXRXK78Oic+fOODo6YmNjw7vvvkvXrl3Zs2eP3rSynKuvu71g48ePx9PTk9q1a/PJJ58Ytazl97dp/f777zzzzDN4e3sXm0aWc/Wl0Wjo378/r7zyCjk5OaSkpJCens6UKVP0pjdEWdvb2/PXX3+xfPlyPD09eeGFFwgNDdWbNjk5mdzcXB5//HFdWffv31/X+wXg5uaGra2t7vHkyZNp2rQpffv2pXHjxnz33XcVyq8pmSwgE0IwYsQIEhMT2bJlS4ld3vXr1y9x3tFd9vb25Obm6h4nJCQUen7IkCEcP36c6OhozMzMdG/C+6Pp+vXrY2NjQ0pKChkZGWRkZJCZmVlonO39+3h4eLBq1Sri4+NZsWIF48aNk0s666FSqYotS1nO1Ze/vz9RUVE0aNAADw8PFixYwJYtW+jYsaPe9IYq6wkTJnDhwgWuXr1KWFgY8+fPB/SXtbe3t66cMzIyyMrKKlS5vH+fZs2asXHjRpKSkpgyZQqvvfYaOTk5D8zzo8bMzAwhhN7nZDlXXzVr1qRevXqFXq+SWp7l93f1t379+hJ7x0CWc3WWlpbGrVu3+PDDD7GxscHV1ZX33nuv2EYWQ5V1v379OHjwILdv36ZFixaMHDkSKFputWvXxs7OjpCQEF1Z37lzh+zsbF2a+/dxdHRk4cKFREZGsmPHDhYtWsThw4cfmOeqyGQB2dixY7l27Ro7d+7UOx79Xu+//z4LFizgwoULCCGIiIggOjq6SLr27duzZ88e0tLSSEhIYPHixbrnrl+/zpEjR1AoFNja2mJnZ4e5ufby69SpQ1RUlG4ioKenJ3379uXTTz8lMzMTjUbDjRs3OHr0aLF5/Oeff4iNjQW0P2RmZma64z+qkpKS2LRpE9nZ2ajVavbv38/GjRuLXfBBlnP1NWrUKN2476CgIMaMGcMLL7zA/v379aZ///33+eqrrwgPD0cIweXLl0lNTS2Srn379mzdupXc3FwiIiL49ddfdc+dO3eOM2fOoFQqsbe3x9bWtlBZR0ZG6tI++eSTODo6Mm/ePPLy8lCr1QQHB3Pu3Llir2nDhg0kJydjbm6um3D8qJd1RkYG+/fvJz8/H5VKxR9//EFAQAD9+/fXm16Wc/X23nvv8dNPP5GUlER6ejo//PADAwYM0JtWfn9XbydPniQuLu6BqyvKcq6+ateujbe3N7/88gsqlYqMjAzWrVtH27Zt9aYfMWIEa9as4fDhw2g0GuLi4vT2brVv356AgABu3brFnTt3dPO9QDvkdPv27eTk5GBjY4ODg0Ohso6NjaWgoADQfu+OHDmSiRMn6npA4+Liiq1HAOzatYuIiAiEEDg7O2NhYVF9y1qYQFRUlACEjY2NsLe31/1t2LCh2H1++eUX0bx5c2Fvby9at24tAgMDhRBCNGzYUBw8eFAIIUReXp544403hKOjo2jTpo1YtGiR8PLyEkIIcenSJfHEE08IBwcHUbNmTfHCCy+IuLg4IYQQKSkpomvXrsLFxUV06NBBCCFERkaGGDNmjPDy8hJOTk6iffv2YuPGjUIIIdasWSO6du1aKH+TJ08WdevWFfb29qJx48ZixYoVhn3RqqGkpCTRvXt34ezsLBwdHcVjjz0mVq5cWeI+spwfDjNmzBBDhw4t9nmVSiVmz54tGjVqJBwcHESnTp1ETEyMEEIIQISHhwshhEhOThZ9+vQRDg4OokuXLmLGjBm6Mjl06JBo06aNsLe3F66urmLIkCEiKytLCCFEWFiYaNeunXB2dhYDBw4UQggRFxcnBg8eLOrUqSNcXFxE586dde8pffkdOnSocHNzE/b29qJVq1Zi27Zthn2RqqGkpCTRqVMn4eDgIJydnUXnzp3FgQMHik0vy7l6KygoEGPHjhXOzs6iTp06Yvz48SIvL6/Y9PL7u/oaNWqUeOutt0qVVpZz9XXx4kXRo0cP4eLiIlxdXcXrr78uEhISik2/detW0aZNG+Hg4CCaNGki9u3bJ4QQokePHmLVqlW6dOPGjRPOzs6iSZMmYuXKlQIQSqVSxMfHi+7duwsnJyfh7OwsevToIUJCQoQQQigUCvH888+LmjVrCldXVyGE9n0zdepU4e3tLRwdHUWLFi3Ejz/+KIQQws/PT/ceumvRokWiYcOGokaNGsLLy0t8/fXXBn29KpOZEMWMNZEkSZIkSZIkSZKMqpr260mSJEmSJEmSJFV/MiCTJEmSJEmSJEkyERmQSZIkSZIkSZIkmYgMyCRJkiRJkiRJkkxEBmSSJEmSJEmSJEkmIgMySZIkSZIkSZIkE5EBmSRJkiRJkiRJkonIgEwyqgULFnDx4sUS08ydO1dvmsDAQMzMzFCpVAD88ccfdOnShQEDBpCZmYlCoWD48OFGybckSZIkSZJkOOWtEw4cOBAXFxcOHTqk29a9e3d69OhBr169SEpKqvZ1QhmQSUaj0Wg4ceIEHTp00G0bNmxYkXSXLl2iffv2Rbb//PPPdOzYEQClUsny5csJCAjg7bffZsWKFdjY2FCrVi3Cw8ONdg2SJEmSJElSxVSkTrh8+XI+/vjjQtsOHz7M0aNHeeedd1i3bl21rxMaLCAzZE/I/duqe9T7qLp06RJNmzYtMU1OTg41atTAzMys0PaQkBDq1auHo6MjAOHh4bRp0wZLS0t69+7NqVOnAOjZsyc7d+40zgVIkiRJUjVlqN6IhIQEfH198fX1pWXLlrqK8dtvv40QwjiZlx46FakTenp6FklrZWUFQF5eHq1btwaqd53QIAGZIXtC9G2r7lHvoyo8PJxGjRqVmMbf358ePXoU2b548WI+/PBD3eOMjAycnJwAcHZ2JiMjA4DGjRsTGhpquExLkiRJUjVnyN4IDw8P/P398ff3p2/fvgwYMACAzp07c/jwYeNcgPTQqUidUJ9bt27x9NNPs3TpUtq0aQNU7zqhQQIyQ/aEFLetOke9j7qbN2/qWtf27duHr68vo0ePBuDgwYP07duXK1eu4Ovry+DBgwkPD8fJyYnatWvrjuHs7ExmZiYAmZmZuLi4mORaJEmSqovy9JBkZWXRq1cvunfvzoABA8jKygJg3LhxuLm5sXr1al1a2UNSdRm6N+KugIAAfH19AW29bMeOHRXOq/RoKWudsDgNGjTg1KlTzJo1iwULFlRW9o3GIAGZIXtCittWnaPeR1WzZs2IiorC29tb17rWv39//P39WbFiBQCxsbF4eXnRpk0b/P392bRpE1euXOHcuXP079+fy5cvM2bMGJo3b05wcDBqtZpDhw7x1FNPARAZGUmLFi1MeZmSJElVTnl7SKysrNiwYQMBAQEMHDiQtWvXAvDVV18xf/78QvvKHpKqy9C9EQDnz5+nbdu2WFpaArJeJpVNeeuE+iiVSl1jkJOTE3Z2dkD1rhMadFEPQ/SE6NsmVU/t2rUjLCys2Ofj4uKoV69eke2vvPIKAQEB7Nu3j7Zt27J8+XKsrKwYOXIk3bp1Y926dbr31ZEjR3TDJyRJKsyQPSRHjhzh6aef5tlnnyU2NhaQPSRVWXl7SGxtbXU9JFZWVlhYWAD6e01kD0nVZ6jeCIBt27bxyiuvVEa2pYdQeeuEABMmTGD9+vV89tlnrFy5ktu3b+Pr68uzzz7LwoULdUNsq3WdUBhAYGCgmDRpUqFt7777bqHHr776apH9tmzZIrp16yb69esnatasKUaMGKF3mxBC7N69WyxcuLDMedNoNCIzr0Bk5BQIlVpT5v2lipk/f74IDAzU+1xoaKi4dOlSuY+tUCjEsGHDhBBCqNUakaNQivQchchRKMt9TKl6KFCpRa5CJbLylUKjkZ9rfdRqtRg0aFChbfd/LwshxOuvv17oNczLyxPx8fFCCCFWrlwplixZIoQQwtfXV2RmZorTp0+LcePGCSGE+Omnn8TBgweNdQFCqAqEUOYLUZCr/Vcqtb/++kssXbq00Lb7y3/Xrl3it99+07t/VlaWeOqpp0R6erpu25o1a8SqVat0j/Py8kSfPn0Ml+m7VAWGP+Yjprz1srtmzJhR5LPdqVMnkZubq3scEhIixo8fX/pMKRVC5GcKoZK/0Q+9glwhclKFyLuj/f//fmMqq05YHVkaIqhr164dM2fOLPb5knpC7ra2+Pr6snz5ciwtLYtsA23UO2rUKL3HT7iTz7WETEJvZxGakElkcg7puQVk5avIVqhQa/5rwbWzssDB1hJHW0u8XOxoXNuepnUcaV3XiVaeTthaWZT3ZZD0mDRpUrHP+fj4lOlYCpWaK7F3CEvM5kay9i+69bu0mbmfbIWKexvqzc2ghrUlDjaW1HWxpbGbA9617Wni5kCHBi7UcbIt7yVJlSAmLZegmAyiUnKITsvlVmou0Wk5pOcoUWo0hcraysKMWvbWuDna4OZgg1dNO1p6OvFYXWda1XXCyuLRvLuHoXpIlEolubm52NnZ4ejoSOfOnZkyZQqg7SFZvnw5vXv3Ll8m1SpIuAyx5yDpKqRHwZ04yE4ERWbR9NYO4FAHHD20f24twasD1O0INWqVLw8PuZs3b/Lee+8BEBoaiq+vLz4+PqxYsYKDBw8yefJkrly5wvjx4/Hw8GDTpk0IIRg+fDhz58413HxdZT7cvqQt67jzkBQKqjxQFYBaAWolqBSgLgAE2DiDW3Oo7QNuPvfCYzIAACAASURBVODWQvvYpSHcN+dJKqq89TLQ9kbs2rWLHTt2MGbMGEaNGsX169dp2LChbmgYFNMbUZALMWcgNQLuxEBGzH//ZicC//vyNrcESzuwstX+a+8KdR4Dz3bg0RY8HgNr+wq+CpJRZSdB1DFICIasBMi6/d9f/p3Cac0swM6FSXY1IfgkpLYFz/ba8q7lDZS9Tng/a2tr1qxZU6FjmJJBAjJzc3O6devGxYsXdePV7447B8jOzn7gsvX+/v7FbisoKCA1NZXmzZtrj6dQ4X89Cb/QZI6FJ5OUpSh1XvOUavKUapKzFEQm53AsPEX3nLWFOU9416Rnizr0bulOQ1f5ZWBqwXF3OBaewskbKZyLSiNfqSnVfhqhfZ9kK1QkZOYTeCuj0PON3ex5urErXZvWpntzNxxsDPJRkMorNw1uHIGIw3yX0pXlN2qWelelWpCYqSAxs+j3gI2lOe3qudCzpTsvtPGkfq0aFcrmggUL6NWrV6F5OfebO3cuzz//fKE03bt3x8zMDEtLSzZu3Ii7uzt//PEHy5Yto1atWvz555/Y2NgwduxYfvvttwrl8a6KziHJzs5mxYoV7N27t9AqpwBqtRoo5xySxBC4uh2ijkP8RVDmln7fgmxIy4a0G0Wfq9kIGj0DzfujaNIPG2vrsuXrIdOsWTPOnTunm68B2jlk9/42352v4eXlVeg3ePr06XTt2pWePXuWeI4S52tkJcDNAG0AFntOW2nTKEt/AYo7/+17L6sa4N4KfJ6D1i+Da5PSH/MRUpF62ZIlS1iyZEmhbT4+PmzevLnQttOnTzNu3DiID4LreyHSH+IulK6cNSooyNL+Ady5pf0+uPi79rGZObg2Ba/HocUL0LSPNniTTCc3Tfu9fTNAG4gll+G7X6ghN1X7lxoBN+6Ze2rrAp5toUkvaPM6OHsZPu/VgJkQ1WMCgEYjOByaxF/nYggIT6ZAVbqKeUU0drNnYDsvhnRugJujjdHPJ2kl3MlnS2AsWwJjiUzOMfr5bK3M6dnCndcer0eP5u5YmMvW10ohhPYH/MJaCN2t+xE/WX8UQ8J9jXLKNl7OPN/Gk4Ht61LXxe7BO9xDo9Hw6quvsm3bNt22+yu4AG+88QZ//fVXoV4npVKJlZUV69atIykpiY8//piePXvi5+fHli1buHXrFpMnT2bSpEmMHj2aZs2aVeg6Af7++2+Sk5N5/vnnC/WQtGjRQtdD8vHHHzN58mTS0tKK9JC8+eabjBkzhp49e5KTk8Prr7/Onj17AO3oBX9/f/Lz83nppZc4cOBAyZlJvQFX/oGQbWX7ES8HtX0d2mUvoWeLOrzUri49fNweyV5SjUbDyy+/zPbt23Xb7n2/xsXFMX/+fBYvXlxov/j4eBo1akSXLl0AePPNNxk7dixz587lzz//RAjB4MGDmT59OkuXLqV58+b07dtXu7NaBWH7IHA9RBzSVsKMrc5jbG3zC93a+cjf6cqUHg1nV2obV+7EGP981g6c7TiPgib96drUtcjKkJKRCAERh7VlHXEQhLHr3mbQsCu0fQNaDQS7R2dF7SrfLZCtUPH3uRjWnYoiOrUMLakGEJmcww+HwljmF8ELbT15r2sj2tZ7dN4cle3UjVRWBNwgICwZTSU2E+QrNey5ksCeKwl4ONnyfjdvhnZuiJ21HL5qFDkpcHEDBK6DtMgiT7cuuAz4GuXUV+LucCXuDgsPXOfFdnUZ3aMxLTycHrwjFVtG+v4bWN5/o/ORI0cC/93e45NPPinH1RVmyB4Se3t78vLyyM7O5urVq7Rq1QooxYpWMWfh+GK4vgfdUCUji6jVg+xUNTsuxbPjUjxeLnZ82LMprz1e75EKzMrbQ1K3bl0KCgqKbJ82bRrTpk0rtE3XQ5KXDudWw9lV/xuWVnkUSiWf7IrBam8svVrUYWT3xjzesPQ97FIZ3b4MJxZDyL+VE3D/j1DmMifQisv+Z6hfy463Ojfk3S6N5DQTY8nLgKA/tJ9rPb/TxiMg+rj2b89k8OkP3SeDR5tKzINpVNmALLdAxc9+N1h3MooshcqkeSlQa9h2MY5tF+N4slEtpr3Qknb1ZWBmKCdvpLDoQBjno9NNnRUSMvOZs/sav/jf4P1ujXnn6YbYy+GMhlGQCyd/ghM/grL4nk+nlIs4WqrIUhnvdVdphO4z3aO5G+N7NqVTo5LnIFVkCOCtW7d48803ycrKYu/evcTExBR7o/N///23fBd1n/LOIYmPj2fevHl06dKFbdu26XpIpk2bRp8+fbC1tWXdunVACStaRRyCo/Mh5rRBrqUstuZ1LPQ4LiOPqVuvsMwvgvE9m/Jqx3pYPiKBmSHn8Oqz4ef5cPArbS93QXaFj1ceJ+y18xeVasG+kAT2hSTw3GMeTOnfgka15bQDg7nhp/3ujvQzyekz3Z/kcrQDADFpeXy7N5Q1J6KY2KcZrz1eX45sMZScVDj6nbbRtCzDyY1BrdD2wF7dAW1eg2en6eabPYyq5JDFbRdj+W5vqN45IVWBmRm83MGLKf1byMUhKiA2PZfp20M4Eppk6qwUq7aDNV++0IpBHR7NMc0GIQRc/hsOz4LMuFLtMtt1Hr/G1Tdyxgp7pYMXX7zQktoO+oc9VWQI4F1btmwhICCAUaNGsWzZMn7++WfS0tJ4//332bp1K6GhoSxatIiVK1ca5JpKmvN2/fp1FAoFbdu2Lffx33rrLdavX4+5+f8CnJRw2Pe5NiAzAY2tCy0zl6LQFB9wNahVQ9tj1rEe5rISV36B62H/NP2Lr1QSYWbOAMsVhGQVDbysLMwY2rkhE3o1o5b9oz2fsELSbsKO8do5Qyb0d90pfBbZTu9zzes4MKV/C3q1rFPJuXp4qDVqLM6s0AZj9y/IUVWYW8Hjw6DHZ+DgburcGFyVCsiuxmfy1fZgLlSBnpLSqGFtwYc9mzK6exPZOlMGKrWG307c5IeD4eQpK2/IQ0U807Q2swc9hrdscS2b+CDYNRHiA8u025n67/NmeMkLChiDk60lk/r58FbnhkUq6xcvXuTPP/8sdHPc+4cAvvbaa0UmviuVSiwtLTEzM+PgwYMcPnyY2bNn06tXL90csqioKD777DP27NlDaGioQYYsVipVARxbAMd/+N8qeaYRVe8lfCNKvpfSXV2auPLDm+1lo1pZZd6GnRMg/AHzBitBukdXOkR9UGIaR1tLPurVjBHPeMt5R2UhhHbe0KFZJY5oqJSsWNrytHI5CYqSA+unGtdi3qtt5YJsZRSSGsKMEzMYnZ1PnzDTBt6lYmUPvWfAk6MeqhVXq8y4jfWnohj084lqE4wB5Bao+X7fdd5YcYqYNBN37VYTUSk5DPr5BN/sCa02wRjA8YgU+i8O4PdTUabOSvVxdhX82rfMwRhAK0WQETL0YJn5KqZvD+H1FaeIy8gr9Fx5b2qp7waWD9WNztNuwq994Og8kwZjALuUnUqd9uSNVPovDuBASIIRc/SQubQJfu5cJYIxgN3mvg9Mk5WvYs7uawxfe46MXNO+P6uNtEhY+wLs/czkwRjA7Tq+DwzGAE5HpjHgp+PsC5af6dJQapQsurCIobuHcj39OvMsc8i1cTB1th5MmaN9b254Vbua60PC5AFZVr6SD/4MZPr2kEpZOdEYLkSn88KSYxy8WrmTmaubg1cTeXHpcYLjTDfEpSIUKg1fbQ/h400XySuoPsFkpcvPhH+GwZ5J2jHg5eCQepmaVqabO3r3M+13z3DaexdJuKs0iyQ0aNCAo0eP4ufnx759+/Dw8ADg7bff5uTJk+zevRtnZ+cit/eoFkL+hRU94LZpAuh7CSt7VsU3KtM+6blKRv1+gWnbrpBfjRqIKl12EmwcAttGV5nhTMLanh9iS/9Z8buezAtLjnM5NuPBiR9l53+DX7pC9AlT50Rns7JrqdNm5asYs+ECs3ddRaWuWnXKBQsWFPr90Gfu3LlF0gwcOBAXFxcOHTpU7DaFQvHA20vdK7Mgk7EHx7ImeA3q/y3OkpiXwvJW+m+DUhWJW6eZuO4oJyNSHpy4GrCYWdKsbyMLS8xiyKrTnIuqPr1ixVGoNOy6HI9GwNNNXE2dnSpFoxEsPBDG9B3BKKpp0H2v0IQsDl5N4JlmbtSsIecmFJJwBdYPglsnK3QYM6HmTp0nOZ9pusVz8pUadl6Kx9LCnCe9tQt+dOnSRXfT5PvVrl2bOnXKP4fBwsKCQYMGlXv/SiUEHPgS9n9R7qDb0BI8n2VZSscHJ9TjStwd9ock0E1+potKCNb2gFaBoPte0Z7P8Uuy/jlFxcnKV7ElMI6aNazlisn6HJoFh2aW7X5xRqaxc+W9lMGoRNn6Dy7eyuDkjVTtfUZtTb8wl0ajYcGCBXz88ce6bcOGDSvynb906VLGjx9faHitr68vVlZWNGjQgMaNG+vdZmlpybFjx/D29sbVteQ6aFx2HO/vf5/g1OAizwUXpNHb2p1aOakVudxK8ZfHJJZG1+ffoHjsrS3oWM1XVzVZD9n5qDReX36KqEpeyt6YhIAlh8OZvj2YKjQ1z6TUGsEnfwex1C+Ch+klCUvM5rVfTnIltmq0FlcJUcfht/76b9pbDr1tix8eWFk0Aubvv84X267Iz/RdahVsHQWnlpo6J4Uc1DxZof3Dk7IZvPIUkcmlXy3QkC3eFy9epE+fPjz77LPs3r27zC3eRpFwBda9CDnJps2HHn/mdynXfgUqDV/+G8zUrZflZ/oujQZ2TIDji0ydkyLCavcmT12+pe3P/2+kQ2iC6UflVOS2KfoaAfVtu3vblJIEpwQzdPdQIu/oX8pepVExx7Po0PuqJrreS3weqV0KX60RzNl9jYUHrps4VxVjkoDseHgKb/96ljt5VacVxpDWn4rm078voa7Mm2lVQQUqDR/8Eci/QfGmzopRpOYU8H+rTnMuKs3UWTG98EOw4TWDLn3tk191WuT/PHOLKVsuo3nEP9Mo8+GvoXDlb1PnpBBhYc0vt0uu7JRGYqaCwStPc6MUQZlGo+HEiROFVrAcNmxYkXSXLl2iffv2hbYtX768UEs5wOzZs9m+fTt+fn688MIL2NjYUKtWLcLDw8t3MRV1+5I2GMuret9vaoe6/BpXsUrjxrMxTN8eUur05Qm+s7Ky6NWrF927d2fAgAFkZWUBMG7cONzc3Fi9erUu7dtvv22aAFGlgH/e1d4Xsgpak925Qvun5hTw1uozRCSV7rfJkI0sPj4++Pr64uvri5+fH40aNSqxnIu7bUppNW7cmNDQ0GKfP3zrMMP3Dyc1v+Terwt3wtnRsvIX1SqtApemvHLr1SLbfzoSwcwdIdW2oaXSA7Jj4cmMWHeuWi3oUB5bL8YxdsOFKjeGubIoVGpG/36efQ/5hPlshYp3fzvL2ZtVr9JSaW4cgU1DQJX34LRlYJ96BTfrqtNo8/f5WCZtvvToBmWqAvjzdQjbZ+qcFJHm/hS38w0z1DApSxuUPagCZ8gW78jISPLz83nttdcYNGgQiYna+cilafE2ivggWPeS9obPVdClmn1Ql3EImz6/n47m2z3XHpiuvMG3lZUVGzZsICAggIEDB+rmnH711VeFVmsF6Ny5M4cPHy7fhZSXIhv+eA2u7ajc85aS0tmbv257VPg4KdkFDF19mujUkhcoMXQji5ubG/7+/vj7++sWfGrSpAnt27fH19eXffv24evrq1vU6eDBg/Tt25crV67g6+vL4MGlWzG2NPbe3Msn/p+QV8rf6YUilUw7Z4Od31CEpS0T1B+RWmCl9/m1J6OYvLl69n5XakB2NT6T0b9feCjmEZXGgauJTN9R+ha4h4UQgk//voTf9ao3zMUYcgvUjFx/vlSt6g+d6FOwaahR5hGZaVQM9og1+HErYmtgHNP+vWLqbFQ+IWD7OLgZYOqc6OVvXrFW9Psl64KyrGLTVORG4fdLTEwkLCyMzZs3M3r0aObOnQs8uMXbKOICYf1AyK+6i18sS3vCYMdaERDJ4kMlD48ub/Bta2urC76trKywsNAOvStuuNmOHZUYGGnU2p6xKvqZBjjv1Ntgx0rMVDBk1RniM4oPSAw9rDAtLY3u3bszevRoGjRoQFRUFG+88QY9evTA39+f/v374+/vz4oVKwCIjY3Fy8uLNm3a4O/vX+gelqURGRlJixYtimw/n3CeL49/iUaUvu6dpkhnSctnynT+yvBvnQ/Zl1zyHLnNF2JZUA2HL1ZaQJaSrWDk+vPkPmKr0/155ha/Hr9p6mxUqu/3X2fX5dumzkalupOnZPjac6RmV40FDipFZjz8/TYojTcPtJdN1ftS3Xg2hnUno0ydjcp1ZDZc+cfUudBLmJmzPKFoJaSiUrIVDF19huSskj/TN2/e1A1LKm+Lt7OzM0888QQ1atSgZ8+eXLv24F4bo0i8Cr8PqtLBWG7tNhxOrWXQYy4+FM7KgOLnvlY0+M7OzmbFihUMGTKk2P0rPfje/4XJbuBeWkvLuUhPceIy8hiy6nSxn2lDNrIAHD9+nICAABo2bMjp06cJCwsrtpyLu20KwIQJE1i/fj2fffYZK1euLHabvtum3Lxzk4/8PqJAU/ZbPvyTEUJI3cfKvJ+xxHk9x8QbpXtPLPO7wdbAqtWg+yCVEpAVqDSM/v1Ckfv6PCrm7r5aaPnsh9m/F+P4xd8wizpUN9GpuYxcf77a3r6hTNRK7dL2Rp7s3zyv6swju9fsXVc5daPqr0JlEBc3wLGFps5FsbLcHic8x84ox07MVDBh40W984GbNWtGVFQU3t7eumFJ5W3xbtasGUlJSajVaoKCgvD29gaKb/E2ClUBbHm/yixrX5yjtsaZ2/Lt3lCOhpX8fVae4FsIwfDhw5k7dy4uLlVjZcfD4f8SF77H1NkoUbZbB06kG37IXFRqLhM2Xixx6LkhGlkAatXSNhy8/PLLXL16lW7duhEU9N9vWmlumwKwZMkSIiMjCQwMZNSoUXq36bttSo4yh4/8PiKzoHyLmmiEhjlurmjMTH6HLJTOjXg19s0y7fP51iucr0Zz/CtlLdDp24Or1Q2fDU0jYPzGi+yZ0I0GrjVMnR2jiUrJ4Ytthh/OFfvLcNSZ/wW0Vu7euA38nNT9S1EmRSE0Kmw8fajV7wOsanpSkBxF8r/foc5Jx6XLYJyefBmAtEMrsLCvifPTbxg8j3cF3spg4YHrTH2+pdHOUSUc+Apizhj9NHapIXjaFhhsfpChqDSCD/4MZPsHXalf6+H9TJN0DXZPMnUuSnTSunyr7ZXWqchUFh64zmf9CwdG7dq1o6S7xjyoxXvXrl3s2LGDMWPGMGrUKEaOHImvry/m5ua6itqRI0d0FTCj85sDSVV7iL0wt2RBfFvjHFvAp38HsWdCN9ydbAs916xZM86dO6cLvkE7t+jeCvXd4NvLy0uXBmD69Ol07dqVnj1LDiQrK/i+lnqNKWfmYOfmzPfOT/L0zbNGP2d5+Fk/a7Rjn4pMZcmRcD7uXfg+dhUp5/sVFBQghMDGxoYTJ07QpEkTJk2axNWrV/WWs4+PT4WuydramjVr1hTa9tWJr7h5p2IjtIIzb7K5VS/eCDlYaPuEvfn8FaIkKUfwQjNLdg3R/g7uClMy5ZCCyHQN7T0s+PUlW1q5WRCXqWHQX7mEpmgY2dGaRf20n7EfTim4lqJh5YvFN6oJC2sm83Gpbg5+rwKVhjEbLrD3o+64OdqU8corn9HDXr/rSWw6F1Ph48T+MpzoeQN0f/FrxgOQffkAcSve59bCV0j86ytUWdobxBUkRxG3agy3Fr9J5tltuuOkHVrBnVOVv0JYtkLFlC3Vc6Jhaag1gol/BxltSKpN/ceo/eJkar84mZo9hqHOTgUhcH5mCA5tepMfHUTqviUA3Dn1D+bWtjg81pP0o2vRKBUoU2LIi7yA0xMvGyV/91p1LJIzkQ9x70nwVjjzS6WcykyoGVKn4t8fxpCWU8Bnmy+bOhvGoyqAzSMMvliLoa1MbmX0cyw/eqPIZ7q8NwoH/S3egwcP5tixYxw9ehRvb+/KvVH4rdNw8ifjn6eCUjy6cSPXOL2hoF384dN/LhXZ3q5dO8LCip9nVlzwHR8fz7x589i2bRu+vr788ov2e3Pu3LnMnz+fRYsW8fXXXwP6h5sZWr4qn0lHJ6FQK8gouMNYs2R+a/tcmY8Tnqrm2XU5uH6fheO3mfT5PYcbadqRIf+GKmm6JAvbOZn4rs3hZrp2u99NFQ1+yMJtfhabgv9brGngplz+vFJ48SZhbsUPt407VG7J4fAivSflLWcoOoQwPT2dp59+mu7du7Nz507GjRsHVE45A2wM3cjB6IMPTlgKP6riSbOvXWT74NaFF9aIzdTw+j/a34vF/WwJS9Xwf1vyEEKw7FwBqbmCT56y5ofTBYSnqknJ1fDjmQLm9iw5WNrnOZZ/E93LlfeU7AKmby96v7X7VYWbdhs1IMtWqPhy24NfiNK6v1KuuB1O6t6fsHBwxaXHMPJjrpC2fxlg+kq5PqciU/njzC2TnNvYfvGP4OIt4807sHSug12TJ7Bv1QO7xo9j49USjyHf4fT4i9TqPRpzW0eUKdrXVijzsXRyx6ZuC9CoEWolaUdW49LjXcws9a/MY0gaAZ/8fYms/KqzQqDB5KTCromVekpf60pe1KAMTkWm8rcBGpyqJP9vq3yPSZ7rYwTecTT6eTQCPv3nEtkKVaHtkyZNKrQi2718fHxo27b8vTn6WryNQpEN20ZDGSb836ukyjlAco6G2t9nYTYrkwUntXN34jI1PLEqG8dvM/lkf74u7Q+nFIzaWXwDwA5Nt3LlsSyOhaew8Wzh3+nyBt9169aloKBAN6R17NixAEybNo2QkBCuXr3K9OnTATh9+jS9extuEQt9Vl1Zxa2s/65NLdT8kBXC5I7PkWttX+rjxGUJNAJm+drwXntrDkWqeX9nHgnZGgZvzsPJxoz5fWy5cFvNu/9qy3PaEQUt3czp09iCTw9oy/xQpIqUXMGQNoV/l1M8uhGZa1vkvIakEfDZ5svk37PityEbWerUqUNgYCABAQFs374dR0ft91RllHNafho/XTRcA0tmQRaLfAovnLTkOVsmPl24x+psnJp8FQx5zIrRnazp28SCy4kaLiZoyCkADwdzejXWDszLLoCvjigY/6Q1bvbFhyJJdXsxNqJiizbtDU5gz5Xi1zUw9Oqa928r7S1MjBqQzdsbatB5Y/dXyhUxwYDAoX1/nDq9hHWdJuTdOI86L9PklfLifGfg16QqiEjK5sfDxr1XTk7wEWIWv0HMT0PJunQAM4v/ylBxOxxNfha29VoD4PBYL3LDT5Oycz52zZ6iIO4aQl2AvU9Xo+bxXnEZeSw8YPobGxuc35xKn/DfNLdqziO7a+6eaw9c+KHaSboGJ34s827FVc5n+udjNiuzyB+UreX8fudrVN4qYLHpeczfV3UbB8rtwDRIjyr37sVVzu/6aF8+earCI0PK01oubJxZHFvxe82Vxje7rxVZjc+YwTfAhg0bMDc3XpUs6k4Ua4PX6n1uX3oIb/l0IMa1UamO1aW+BUeH2fPhk9Ysec6WWnZmhCRp2HhFiUINU5+xYXxna15uYcWxW2pupGnIUQpa1rago6cF2QUCtUbw6YF8fuxfNPDaoamcz3VkSk6RmwlX93IG+OniT2QVFL9CbHnsSA8msEHJC2q41dCuPHkmTk1kuoZLCdqGmZvpGv6vjSUXE9T0WJtLp7ra6z8arWZC5+KHIaocvXgl/i2D5H/69mDScvQvbFJVbtpttHfFheh0NpyJNugx76+Um9fQTvhUxF5FmRqDKv02IFDdSaoSlXJ9shUqZpThZpTVwXd7Q1GqjTcU07FdP2oPnILrgE8xM7ckbf9SlBna+5spU2NI3jobC+c61OwzBoAaPl3wGr0aj3d+wO2lKaT7raFWr5GkB6wn9pf3SNz0Baps40/0/ONMNJEP01L4CcFwofJvHmqbepUGdvnFPq9MiyNh41Rifvw/bv3wOombvkSZrm0Nu3Pqb2KXvcutRa+SvH0eGoV2Rcj86MvE/vweMUuGkHP1qO5YSVtmk3PVv0z5u5OnZObOh+szzcHpIMo+/Li4yvlrrazY+KodG1+1Y+lz2gpYBw/tz09ZWs7vtyatTZnzWBEbz8Y8XA1q4QfhwtoKHaK4yjnAnnAlO8NUTOlaOMgqT2v5DffeZKkqZdo7WQoVC/ZXvRVeK+KbM9+UuNJeePYtBte253iTpx94LGuL/yql5+PVpOUJuje04GaGth7g5aR9vt7//o1M1zC8vRU/nilg8kEFw9tbs+KCko6eFnSqa1Ho2MLGsdICb4A1J6KISTPeSsGV7XradbaGbzX4cQWCOc41UJkX/xns1tCS11pZsjNMRZMl2cRmar8HbC3hqXqW3PzIgdMjanD8PXsmHczn+z42rLygpPGPWXRenc3V5P9+c4S5JV9afkJsvmHmfqVkFxR7z0FDr66pT2lWUTVaQLbo4HUMOV1KX6XcxrM5Nl6tyA7aS/zqsQi1tjXVzMKqylTK9Tl0LZEL0dVn5ZeSnIlM5dC1RKOew7nLm9i3eAaH1s9So2U3EBpUaXEUpNwiYeNUMLekzuC5WDr8txSypbM7Np7NyLq4B5v6rTCzsCLz1N94DJkHQNYF49/vRakWfLv3IWpR3/d5uSrpFWWG4P/cix8WWNx8wpzrJ8gIWI+1ZzOcn3qD3NBjZASsByAjYD1WrvWwbdSBdL9fAciLCkKTl4l9K98y53H35dsExVTdpcLLJNIfwg+Ua9fiKuePuVsw+DErBj9mpestGdNJ2zJalpbzexW4NOVIas1y5bO8CtQafjLyaIBKIwQc+LLChymucp5dIBi7O59ve9nSwLlwq3J5WsvX5TxV4byWxfZL8Q+8kXB1cSDqAKdun3pgusyCLD4Qt1nZ7nkEZg9Mo3L0fQAAIABJREFUH5qi5qWNuTRyMeOn54p+Xu+tA370lA2hH9gTNNqe6T1smH9SwZxnbRixPY8GP2Tx8l+55BQIotx6VVrgDdoFmpb5RVTa+Yztu7Pflel+Y2URnn2LPx7rU2Kaf16vwdVx9lwYZc8b/5tj1tJNG3R7OJjTuZ4leyNUWJnDs40s+WhfPusG2dHKzYLZAf+NNPH3GsWm20V7mipi68U4whOL7zk01Oqa5WWUgOx8VBonIgy7qIHeSvmdROoM/Q7P95bgOXwZNp4+mFlaY+mivbN7VaiUF2fB/odjONs3Rg44CpJukrR5FlmBu8g8v4Oc4COYWdpg5VqfxI1foMnNxLHDcxTEXy/U0wGgzr1D5oUduHR7G6HRfkFlXz6IMj0BNJWzNP3Bq4kPxwIf13ZB1DGTnb5HCfPIiptPqB3SDE5PvoJzlzexsK9JdvBhADTKfKxc62NdpwmagnyERk36kdXU7FX+Fe0WHXwIPtNCaFfQLKfiKuf/HV6w8oISJxsY+r/er9K2nN/viqPx5xPps/lC7MNRUQ/dBcmG+/6+v3I+77iCGlZm9G1iQVKOtmaemitIzxNlbi1XOjVkw+26Bstraagfoor68svLS51WIzT8lBnMxI79yLEpfn7m1WQ1vmtzsbaAI+/Y4+lojreL9vMfm6kt77gs7b+Na2qrmj61LWjnYcGsowpGP27NlSQNf19VcmWsAyFJGjZcVrIh78E9dIa2JTCW2PTq30u2P2o/5xPPG/Ucv+TdJNG5LrvDlPz1vyHmMZkaVgdqhx5PPZTP6Vg1m68qWXdJySstLXXlD1CgFkw9rOCHfrZoBAjg7xAllxLU3L1jUKpnd4ZHGH40m1oj9P5OG/IWJsUpzSqqRgnIDD2fqNhKuVtD0g+voiAxkqyLe8iPDsKhw/OYW/3XxVkVKuX6nIpMrfa9ZMfDU7hk5F4B8xrOCKEh4/ifZBxdh6WzO24vf4HqTgKa3AwQGjKOriNl53xSds4vtG/G8T9wevxFLGo4Y+3WEIcOL5B5bhsWdo44djT+Kkd3LXsY7st2colJT98kJ7DY54qbT2hu56TddusKitth2rmlBXmo8zJxaNuHrAs7yPD/DYe2fcgO2od1nabYeDYrdx4DwpK5HFvNe8nCD0BCxVeOLK7l3C9KTXiahrfaWGFvra28lbbl/H5/ZLarcD7LQ6URRp8zWymOLTLYofRVzmMyBaEpGnyW5jDlkLbl+7sTBSw7px02V5bW8gvOfRDiwT02hrbtYly1H852Mv4k4ellf78eTr/KkOZtiHJrUuS5mDsanl2XS0quYEwna87EqdkUrGTwY1ZYW8C8Ewp+OlPAtlAlzzSwoEmt/6qaoSlq9kWomPiUNWqNIFcJqwILSMrRoLB25rd4/asYGpNSLfi5mv9OCyH4MbB0837jN8RzbcI1gocFE/3Df1OLknclc/3/2Tvv+Cjq/P8/t2dLeq+kUELvgtKrXbBgx3rY7qxnOe++p+cpp56evWBH7AKeYgEEpPdOaCFAQnqy2WR7353fHwsJIdmwm2zI5n4+H499QGZnZz6zszPzebfX+5FC9t+2n6K/Nf1mBK9A2TtlHLz7IPv/dYDn0vrx0iYnf1nlu0b31XiZ86OdjWUe9tV6+dNSO29tc3JdfxkfniFn/9oWJ9NzpfRNlBCpEPHcJAUL9rkwO321hx51CtfW3Npp1/uyA9UcrW0eJQuluqa/ZYGoa4qEEOuw7y5t4Mp3NoVyk7jN9eiWvo6zqgjB5UCWkEnMuNlE5Aylav6DuHTliGURqPtNIHbSnc1EO3S/voMsNo2okTNP/v0ulv2rkMWlk3jl35BGt09KMxRM7ZvEh7eO7LL9d5Q/fLqj09MV/1f49eHx9E7ufDW4TqF6P8zr2tpLARFTxR+2KXnt0pVR8/XfQCIj5eaXEIklVH/xBO76cgBEciWC00bmw4sQyyNw6coRPE4kUUlUzX+QlJteRL/+C+wle5Cn5JFw2aOI5cEpfV0yMIV3bhreoWPtUj6/Bo52TCr5oNbD5E+tREhh9a1qck7zjl670MrCg24K7lUzIKllBOyhZXZSNCKGpEiYtdBK+cORjPzAwp/Pl3P3iKZ0NndkOj0KH/Lbi9B6ZDMNqz/GbapDkdaH+EseQhaTgv3EPup+fhXB7SBu6t2o+/lqAmoXP4u677iA01UlYhG/PjyevERNh76rruJA5Ta0v/2DCUc3IaJjU4Ayg5cRH1jQWQWem6wgO8Z3vnvGiSnR+5yea0rcvL3dxS2DZTw5Vk5+gu/cOz0Cg+dZ+O5aJRlRYmJeNHHfCBkbyzzkxYlZOMvX2+gm5bud0iQ4EG44L4vnrzq3tYqh5J4V97CxcmO7Px8p0/AvbxwTj25oXLamxM2kT1saqsLTUXx3yMVjK+yUGwVGpUv4ZIaymUF2yRdW5gyTcWVfGW6vwHWLbCw76mZkmoR//vlObqm4ot1j7QhyiZg1j00kLabz2ip0JhsqNnDvynsDWrfy80pEIhG6FToiB0fS4+EeANT+UIvX5aXupzoU6Qp6zfU5KE37TZx45QQp16ZQ+0MtKdelsHDSAJ74+yr+Pl7B9LzQpJgKIgnPxD7P/E42yq8ZnsHLs5o79F5++WWmTJnSqqBLYWEhDoej3YIuTqeTu++++6yquSFP1P1sc2iFPACkmjiSZz3T6ntpt7ct7Rk//b4z/r6X+OmB/Wg7m9WFWmpNdpIiO1fetTMoq7fy2+HfjbFA+WzzCZ6d2b6+Km3dKE4xd+5cLrnkkmbrjB8/HpFIhFQq5auvviIpKanFsujoaO69914+/vhj/wPY/mG7xh1KfHVkpTxX0nrzTGddKTVf/xWRRN6snjDtjjdx1pYgVqioXfxPBLez0ciSxftu+vUr3ydyyEW4tCewFm4g4775VH36MJaDq4kcElyPnuUHaqgzO0jQhH8TyhbUH4ejK8++Xhuc8pyfmpxvrfCwtcLD9QNk1Ji9fH/YzZhMSavG2CnP+d571Kw87m7mOXefkcxQGDO+We2gu6ES084f0S17g8TLH0e75N/IE7KIHXEH+nUL0P38qs/gPlk7KFZG0bD6I9T9JrSrdtDjFViwqYRnZnRur6TO4qMjX7PCU0aPAaO4QRTNlUc2onK0T4DoWIO3MSXxyVVNUS3h6ajGtFOzUwBcDEwSNxpj0NxbDvDcJAUvbHSQrBbz5FjfNWROHMaPn3yN5dB6vFY9yryRJF3zNADWo9vQr5mP21CNLCmH+IsfRJ6QhdtUh/a7ubjqy9EMmk7clDkAGLd/j0tXRvxF9wd8fIt3lvPw1F4tmkV3B4oaijpkjAGYXGYewMI9Qy7l3j2/IEJgYrYU4emoVte/qq+Mq/r6F+P55SZV4/+lYhGLr236+y7HWOpXvtcl59rp8fLh+mKeurzz+xp2Bt8UfhPwumk3p+HUOtGtaF5OkTTDF6Co+6mu2XLBISCSitD016BbocPr8PKn3dWkRkhCZowBbM64k/lFnR8h/XlfFc9c0R+1omnsjz76qN/1O6Npd2uENGXRZHexdH91KDf5P43HK7BkT2VXD6NdfL71BN7/zR7XncJ/d1dga0fT7I70x1i1ahVr167llltu4dNPP2112Vn7Y9iNULAw6HF3BuNkrSskuY3aVusJ3SYd+g1f4Ko7gX7957jrK4g676pmn3XpyrAV7yJqxEwEwYvgcmDasxyP1QDe4M+Xxyvw097ueU2z/SPoYLTk1OTcI/gm5zcstnHDYp8q4Sd7XLi8cM+I1idrjyx38PwUBQqpiAt7SpmZL+XpNQ6GpEi4eVDzzyy0DPVbO2g5tBY8LqJGzyJq+OWoeo3GUX4AV0NVSGsHlx2oJsQJJucErVXL6tLVAJywVPKC+RBTe2Tx0tBLqYjLCnp7pybnZ75O57YhcoSno3j0guaOisfHKHj9tJTWJ8cpMPwliiP3axiW6jPSVsonA6Du27xm0G2so+6HFwCInTIHd30ldUv+jSAImHb9jNdmJGrETEw7fsBVX+ErX9ixhJjxtwR1fE6Pl+UHuue85uvDwdW5+ENA4F1DAQ8Mm44ponMilfb4fvxa53OkddW5/rmgslte087aGvruaUDl7ZyWTuq+aqSRUo7+/SheuxfNAA0HvjrMqAfaFvgIBn3K+cw+Oj5k22sLm8vDsjC0VUIaIVt+oAab69yrsHVnvttVwR/G5Xb1MIJCEAR+7KaGZFdhdrhZe0TLRQNSgvpcR/pjyGS+m7PNZqN///5+l53qj/HII4+03Pi+b8AZHtL9OaZdwMwWy936Kl89IaBf2yTLn/HHz7Ae2YLbUI1EGUX0mBta1A7W//YhsRNuQSSVocwZhqrXaAwbv0Ce0gt1/0ntGuf3eyq5bUxOuz7bZQgCFCzq8Gba8pz/ZayCv4z1Hzlsy3N+Ol5lAl9UpyM6TUDkVO2gqvcFuA2+yL1EE+/7NzIBALe+Gs2gaTSs+gCAyBEzOlQ7WGN0sKu0geE94s6+chixsnQlbqF5g2uTy8wCfQFfxEiYlH0Rs+tqGVbqv27zXCFIFLxc0Z+4qcNwG2ow7Wzq4+OsOoLgdqLuN4HIIRdjLy3AemgdzppjCC47EnUsEdmDMWz6CsFlR7/9e6KGX4ZEFbxBsfxADbPPzw7hkXU+giDwW9lvId3mmoZD3NizL6/X6sitDW0d5Qalz/COm3p3l53rGqODPWV6hmadW/XWjmL6ZSmT3t/J5OgotBf05/teBn5VF4ds+xKVhJ5ze+Iod6BIVaBbqSNyaCRfVBfx5UcOvA4XL0xVtBkZbY0Hltr55oCLWotAYm8tqit9MaLqL//SKMoFIFKoyXroG7xOG9rvnsNRWYgybyQJVzyGSCTGemQTpt1LSb7u2YD3/d3ucq4efu7rFdsipAbZT/t+n6QHy8EqI4XVJvqkdJ/6oj1leioN/vtC/U7r/HqwOmiDrCP9MUpLS7nuuuswmUwsXbrU77Lc3Fy+//771jd+qO1GhucSuf4ofTVWDpmbT9QjsgbR44mfWv1M+py21cVOT4UWiSUkXvnXDo9zT5meEzoLPeLVHd7WOaNyF5jDz2PYGsXx43E1NBljZ/YiNG45M6Lb5PGOGjEDZc7wFrWDdb+83q7awV8KqrudQba+3L9aqkfwsLLhICsl0H/wBG5yiLnoyAZk3rYbdHcWNSkTKD/WuhEvVp0U7akqxKWvxlXrm4C6DTWo+07AvHc5NV/+BXmKz9h2lO0nburd7RrH1mIdBpuLaGXnRCA6g4K6AupsdWdfMUhKLJXcGK1ibvQ4phSFRnlXEIl5tca/SM+5PNfLD9R0O4PM+PMvAAgGIwlLd/CHpTAnJ4tDo1L4NLOEY9KOC8hJIiSoeqpwNbho2NBAz3/2pOSlEgZO7Ml91mP88Rd70AYZwHX9Zby5zYnZI+H0J7ssPpPoC3zS8qeEuywH1+KsOUbM2BtpWDMfe8l0IjIH0LD2UxKv/FtQ+918TEe1wU5KdPikIocsZdHm9LDxaOgv/v8f6G7CGKsO1Xb1ELolvx2uxe1pn7Jne/pjZGVlsXnzZp555hlefvllv8v84jBD6dl715xLrksMfY1qZ9DtUrcLl3b1CAJmiXNY4/9b60UojU4GwGOqO/mvr07iVDsUWXwG8qRcDBu+bFY7mHbnW76Ux4OrAx5LOKa9tIXD42B79faA1j1gLOavjmNc2Kc/7w2+hAZ1fCePriWLXGP9vheROQBVnzHYjm6j8r0/4D55vkVSOYr0fNLv/oiU2f8h5aZ/07D6I2Im3o557zIq5t1J1YJHcNaVBjwOl0doV830yy+/zO7du9tcZ+7cuS3WmTFjBjExMaxc2bymc9euXYhEItxuNw6HgzvuuMPvdteUrQl6vIFicVt52F3KG0MuxSvq+DRSn3w+B0z+HVjn8lz/2s3SU91aLfaCghbLheJS8r/exvOv6PhsVT731A1sTGk07TFh2GYAwFXvon5tPY5qB5ZCC/Vrfcabx+Khfm09thJbs+1Wf1tN4qWJSJQSEODAvhI+rY1tUecbCG9cHMG0q25q9T2xKhpl3kjU/Sag6nOB75hcdkQKNRHZQxBJZAguG8YdP6DMHoo8Ibh0a68Aq8JMByFkBtnusgZcnu6XexsObCvuXvL3a478bpC1B73VxY4TDUF9pr39MVwuV2MufFRUFEqlstVl0EZ/jJL14HF24IhDz1jpwa4eQkBs72bXNIXLunoEASEoIvmw0qcI5q92UNV3PEikGLcuwrjzR6xFW1Bk9EMW29RkNFS1gxV6W6e3/ggl26q2YfcEl92gtdfzlnE/01LjeHrYpRQld6zAPVC8ynjermg79Tdx5pOk3fkuKbe+hjrfV3cki88EQKKJRZHWB9vxHSCWEpE1iPqV7xN/6cPI4rMwbAquvmr5/uAmbx2p/503bx4PPfRQi3Xfeecdhg3zOSTOVv+7uixwx0J7EBD4wFDAfUOmYlDGdGhbS8Vnrx06V+f6eJ2lzebB4YZ1z562V/B4UGzbz+QPdvPpuzLe3T0Ez89mahb6fs/2MjuVn1RiLbLSsK6Byk98mW5uvZvKTyox7jY27euYFUelg9jxvghi0lVJOCodbNhfx78ubj1VvS1MSSO4/0TrCs6OsgOUvXYtpa/OwrDJJ1ii7DUawWGh6pMHEKuikSX0wLRnKdFjWzfqzka4PadDlrK4syS4iebvNLGrtAGvV0AsPvd9VoLF5vRwqKr73KzCjd2lekbnBu5pHjx4MP/4xz/8vu+vP0ZVVRWzZ89GLBajUCiYP39+q8vA1x/jrrtaETUo2dByWSv4mrh68XihX6KYVy6MYHwP361Fa/HS920LOpvAS9MUPHqBggqjl5nfWDlc52XOMDmvXOhLGXh1s4NDdV7ev9y/7HAP4y7g6oDG1ZXsLG1AEIQWdX1hibUealp6WMORioRxWAw+sQd/tYM9nviJxMsfp2HNxzSs/ghFqk/2/nRCWTu44WgdgzM7NiE9V6yvaH+KmcPj4LuGAr5TwaghU5ltsjL+2OYOy+b7ozBhGrYG37m2HtuOS+uLjruNWkx7lxOROQBzwQpksem4Giox71+FqvcFyGKa0sIFj4uGtZ+SdOXfQPC58K2HN+DSFjdGTANlXZEWj1dAEuBzuiP1v6mpqS3WPXDgABkZGRw92tSs2l/9b621lqP6c9PUeqP+MDfk9ua1OiO9a4JvNC7IVLxW0eQQDIdz/dvhWnp1kzY1trMZZKchGI3EL9vBr+JERBcO5fCoNBZknqBI5ssiiB0XS8Yc/3VVqjwVPZ9p+k1HDowk/1XfubPEDITdPwc8Fq8yjpv0d+EWLC3302eMT+FYLMGw4Uv06z9DkdmfiMwBpN39IW5dObLEHtSvfJ+okTNxlBbQsHY+IomMuOn3EpEZmPrt9jCzW0JnkJWG14F1J0x2N4eqjfRP65o+K8FwsMqA53d5xXYTbONgsVjMuHHj2L17d6On9ZQhBWA2m1tNW8nKymLt2rUtlp+5zOl0otPp6N27d8udB5iueEGGlHuGi6k2C/x9tYM/LLFz5H5ff6YHl9mxuZv/Xt7e7kRnFXhktJx/rnNy7wgZsUoRr291sn1O23VXMkMxg6LM7DOGd/8nvdXFMa2Znknd4KFe0fXiDYGy1DOi8f9t1Q6q+lzQmObSGqGsHTxaGx6iN4GwT9vxpt8AWw1H2ApkDxjFDUQx88hGVM6WE6uO8JHxvMb/G7cubizyd2lLqF/2JvGXPISrtsQn/iASo84fR+y0e5ptw7jjB5Q5Q5El+CIpMeNuxrBlERJ1DFGjZwU1HqvTQ1m9leyEwGpDO1L/2xqvvfYazz//PGvWrGlc5q/+90DdgYC2GSrKrNXcHKXknzETuKiw5XOnLSqSJlJ7rKn2KBzOdWE3ipDZ9u5t1+eEknL6lJQzVyLBOSyfTYMVLEg4jFnUvqyYT42HuCKpV8BiL29GPsK+Ug3Q8r4RNfzyxv97LA00rHwPl66MiMwBSCI0SNLzcVQfxVldRPxFf6L8nVuJnXgHbn01DWs+IXX2fwIaQ4XeRqXeFja950JikAmCwK4gU7F+pzk7TzR0C4OsoNzQ1UPo1uxrx/fXJf0xBAFqAnuov3KhAp1N4HiDwHPrHZxyIP9S5OLHI26eGKPg6TVN/YksTkjRiJmSK+Wf65yYnfDKZgf3nycnUX32LOrrEkrYZwz//k87Shq6hUG20FHOxqEXke8Vk28xkF9XQoq+oquH1QJBGsG8yryuHkYLupNBVmIsCe32LJU8TyVvZffgKnUON5YUkNYQeL2OP5wxPVlU3RTVSLnxhVbX0wyc2uZ2okdd0/zv868l+vxr2z2uY1pzwAbZKYqLi7n99tsBOHz4MBMnTqRPnz689957rFixgscee4yCggLuv/9+UlJS+Prrlul1RUVFREVFkZCQENA+D9cHFqmq/LwSwzYDHqOnWYNgr8tLzbc16Lfo8Tq8KFIU5DyRAxIofaMU2zEbkYMjybgnA5FYhHGnkZLVJTz2qI0DQy/loT3LkAiBpf4udDV3nITDuT6mDc650N5eoTNmzGDt2rUsWrSIqVN9x/fFF1/w9ttvExcXx5dffolCofDbK1Rwu7Hv76Dx7fEg336AidthUmQkdRcMZkkfE0vVx4PajNvrZm5aLh8FYJAVZN7Eq0W5rUZDFam9qF/5Pqpe5yOSyTHt+AFE4kbBllM0rPqA2El3IhJLwOvFdnwnXqsBvMEVs+040cAVYWKQhaSGrMbowGh3n33F3/FLcV1ovYudxf5K49lX+h2/VOhtNFjCqy6rVcy14A6s1sTggMSXzIz60IJcAh9eEYHZKXDvz3aenxJBVnTzdJwbBkrZXe1hwnwrI9J8t6C1Jzw8MEoe0P4ukHSPOrLj3eSa3l5/kFX6g7xt3M/9njKmxUoY32cgc4ZO5ZWhl/Jz/kSOJ/UKSfF+R6hLugCdM/xU7o5pzd2id5HWqsXi6pzfpMll5lN9AZfESnhk2MXszvQ/MQ2ELZGh628USo4HMVFvb/1vaxQUFLB9+3Yuuugi9u3bxz33+KJD/up/jxmOBTzOmFEt021rFtWgW6EjckgkaTenocxVIggChi0G7CfsJM1MwrDdgOWgBa/LS/XCalJu8BnQ8/UF3DNkMnrV2dVHvaoE5pVnBzzWc8VxbeBOllDWCrpcLubNm8e6deuYPXs27733Xpu1gvbCQgR76BSvBZOJ+OU7uf2NIyz8MoXnjg2jlzvwEotthiP8nN92yrc1YTDXHr8I8EVD9WvnA03RUEfFYSTKKAxbF9Kw6gNEEjnxlz6MIqUpVdJyaD3iCA3KHN93HjvpTuwlu3HpyogZd3NQx1wSRs/pkETIqgy2s6/0O21Sqe8e32FZvbWrh9DtqdDbiFUHZnx0GfrAvdwaOfx6s4rDdV4eX2nnqdUOxmRKUMlETM+T8P1hn7NGZxVosAmMzpBS/KCGE3ovQ1IkXPKllX9PU/D+Thf/2ewgUS3ikxlK+iVKWt1fpmEn0H4v97mi21zTxrIWyxqcBrY4DWw5tUANyqie9FKnkS9R08fhpK+hhl41RUS4zs1xrmLUOdlPsFidHioNdtLDxMvqj2JD6PoS+cMjeFjRcIAVUhhwUjb/wiBl8wVEvFbbMYOuszgWxES9vfW/AA888AA//fQTS5Ys4Z577uGuu+7iqqt8Te0nTpzIvHm+dh7+6n9LDCUBjTHt5jScWie6FbrGZV6Hl/pV9ah6qUi/PR28NIo4eB1exEox6v5qRDIRXocX3a86NP01RKQ3yYdv0RdyfU4er9WnkF/l34F2OH4ajvqudfS0hsnuptZkJyny7JLooawVLCoqYuDAgUilUqZOncqcOXMA/7WCrrKW9+5AWGzQ875OR63bzQiliudSUjB4PTxSWYnW7ebe+ARuA3qfKEddW8ukrBT63TSYBQlHMIkdbW77ZRqYEBGFxt7SeS8oorjNfC82j+/Z7i8aGjn0kjb3oe47rlnzcM3AKWgGTmn7oP0QTs/pEBlkv/ek6iiV+u7xHWpNbV+Mv3N2ak12IMzTU/WBy8tLxSKm5UmZlgeLDrlYXeJBJRNxuM5Ln7eavE8vbHSilov4v/EKUjRiUjRivj/sQiaGSdlSol8wsfpWFR/vcfHsOgdfXd16Y2CpsYwR0SZ2GMI7HTCcbvRtobPrzr4SYPPY2Wc8TmMVkgwkmSlkq1PJl8WQ7/aSb6qnb00R0dbQprALYinvVAXfvPlccazWHPYGWajTFc/GfmMxTwKv9hnAdfJUri3aQoz17KpmxuTz2HUiPGtEg4mQtbf+F+CNN97gjTfeaPW9UzVkbdX/Vpjbn3Ls1DoR3AIuvYuDdx9E8ArEjIoh/c50ooZFoV2i5dhTx5DFy1CkK6j6qoq8f7RMJa6w1jBbreCpvpO5/FDrDao/No5s9zg7m2O1loAMslDWCur1eqKifGqF0dHR6PW+mnN/tYLu2uAVr/fbbTxVXc0wpZKbY2N5WavlmZpq1GIJSpGYK6KieUVby/UxMVS4XKw3m/jBmoD8o91M1Kipv2AwP/Yx85Om9ShsnaOeN/uO48lWBD4+jH2YbSXBqzF2JhVh9Jz+3SALE7rL5K32d4Osw9QYu8F3GGCEbPlRN98ecHFBpoQyo5dNZR6S1SKenqDgtiG+9LI1JW7e3u7ilsEyrunXdMtxegSeXOXgu2uVeAVf+95vD7jYW+0hL65tr+ms+GJ2GAa1+/DOBd3lvqizBWaQtYZH8HDMXM4xyml8/CZHkqLMJV+RSL4gId9iJL/uBOkdqC0yJI2ktCR8GnieSYnOwngSu3oYbVJt6Zr+SrV2HW/adXyQFs+lUedzc8VRetYU+l1/mSQ4lctzSbBpyF1R/ysIAlZ3+zNZhJMiTB6Th/Q70zHtNqHfpEfVR0XchDh6/7s+9h+1AAAgAElEQVQ3jioHigwFVV9UkXBRApbDFmoW1iCSiUibnYa6j6/Ozu5x8FfPUQ4OvZQ/712O1NtU2uKMyW1WJxhulOgsnJ8XeLpeKGoFo6OjMRp9kSWj0UhMTNvqrW5t8L1/d1htCMC1MTFcHhXNL0Yjay0WJqjVpMtkDFUq+ULfgEMQeFFby8OJicjFvuexYLYQ++tObvkVbs1Mp+j8dBZklXJY1nwc3xgOMjO1H31Pi44WZl7H3KJz0zIjGMJp7h0Sg6zW2D0mHuGMzuLE7fEilYRf+P4UNqcHs+P3WsGOUtsdDDJzYD134pQitlZ4+HK/C4UExmZJ+PfUCEamSxiZ7ktLMDsFwMXAJDH5CU1piK9tcTI9V0rfk6mJz01S8MJGB8lqMU+OVbS539Hig0B4G2TdwXlhcppwekNf01ht01Jt07Lm1IIYiErqT74ylT4iBX3tNvrUV5CrPdZskuaP9ZLzQz7GUGJxBN67rKtwdnFPQbvHweKGAharYPTQqcw2Whl3hmy+IFXyn4q+XTjKtrF0g+efzW3DK7SjS+9JZPEyEIEiXUHM6BgkagmGrQactb7fj0QtQdVTha3Ehq3YRvrt6RQ+VEjydcm4tC6qv60m7+/NI2af6wsoHDSBl4v2EmfxTd63R06DMO7BHOi57tWrF9u3b2+sFQRfDdnp0dBTtYLp6enNVDLPpHfv3uzfvx+Px8PKlSsZPXo04L9W0GMMvqY/TuJ73u6y2uiviOCEy4UAjFSpeEWr5VeziSkaDXtsNpxegemRrUe0hLIKepZV8E+xGNeQPmwZqmR+QiEmsQOP4OG5pGQ+rzqECAFbfH+uKr4s6LGeC8LpOR0Sg+z3htChweURkLZeNhMW2F3hP+noDti6w/cYoEjByHQJ++9rO73otiFybhvSsmbu8THNja4nxyl4clzbhtgpMvQ7gOsDWrer8HiFsHeyWF3nribU6DSxzWli26kFKlDk5tBTnUa+REO+00W+oZbeNUXNJNQFRMyrDd9JOoDT3f4J8LnCLQQ2wWxNec98yEzJiyUt1s1+IhtFioLSN0pxVDmInRBL6g2+upi65XU4Kh2+OqQz2KI/whYge8BobiKSK07K5lekTKb2aPgJt5zC5Qn/8xxMdMy0x4S9wudQd9W7qF9bj7qPmshBkZgPmtGt1GHa55OAPxX1OkXVl1WkXp+KSCxCEATMBWbcJjf4+Yq2G4q4rkcPXjOk0r+igNe14VkneApngOc61LWCc+bMYdy4ccTGxvLll18C/msFvZbgBSkuiozkW4Oeb06+1CejX2PVGqZHRtHgcdNbruDqEyW8lJrGa1otPxoNZMnl/Ds1jUTpGWaD14ts1yHG7YLxGjX15w/mp3wLP3KUxf2ncHXRZubY/oTFHZ6T23C6d4fEIAv3fsYikcC1KTXIReE9ERa8biA8f7QA4dzjViYWyFdbyNDYKQ3vUg7U6sDTILqMLlbUOxsScyV3JFZg1Ie3OIonzA2yrm5c7fA4OGAsplG4WQrijESyVAPJl8eS74a+FjWpNWmkBmardwkJ4vA9x6dweQIX1ogZFdNM6CEiPYKMe5omlVVfVuG1eolIj6Du1zrcZjfxF8aj/UFL3KQ4JGoJul915D3ddpuCEksFc4E3c7K5RplNbNVoJseEbw8oEaKwb/hucweegqVdqsVa6DPg7GV2Kj+pJP3OdNJuS6Piowqqv65GGi0l5YYUIgc11ewathmQqCVoBviccSnXpVD9dTUimYj0O1oa4Keotmm5VangXz3vJLsui5zwzVgkXRzYXCzUtYKzZ89m9uzZjX+3VSvotQefbicXi1mQmcURhwOJSMQLtTXsstnIlMmIEItJl8lYUF/PcKUKuUjE+/U6VuTm8X/VVXzWUM8jiUl+ty2YLcSu2MnsFXBLZhpF03JYkjYZiTGaCWlBD/WcIBaFT0ApJAZZGN+bGBFt4qOYT4iu2XL2lbsa8U1A+M46RHTNiY6Xu+ivsdBLaSJXYSBdoieZeuI8dUQ6tShsNYitWkQuDzTAEzmX8EvD/i4ZayC41LcDo7t6GG0T5gbZO4MvYY/uS55bp0ZUGFy/lHOJ/KmbunoIbSIOw/PsFbyUWCopsVSyDPhHyXAuxUVlVfg8OM+kZ+8wfgieJNAIWWvKe9IoKTGjffUstmIbHqOH6NHRSKOkCA4BabQUTT8N2h+0PuW95Trip8YjjQpsipFglTLlJwfHBqjpv+fz4A/uHCISXdfVQ2gTVxCKlrlP5vp9L/vRbL/vRZ8XTfR5TcJUsWNjiR0b2+a+RjrSuLo0hdyd1RwdN4ZLhQJ6egYjWMMzDTTKFbhzvEt6hQJiVevCV23hEQRerK2lb4SC/XY7m61Wbo2NJeKkU6nB7eYzfQPfZPVA5/EFMb4z6ClzOumn8F/H64lNwtFvDOaU/hgUKdSbZcgtdQyzRHKT2srO2oM4HIGlB27ZsoUtW7ZgNpuJjIxk9OjR9O3bl2+++Ya6ujqGDRvGhRdeCMDmzZupq6vj8ssvP8tWW0cikQBtqzqeK0IUIQu/h5FIJPBa7m6u0L6LqCZ8+gy0iSR8jTGAzrDHclU2+qkt9FQa6SHTkybWkyjoiHFrUTu0yK3ViBwGsOJ7BcCze1dROeAC9hgD78VyLpGKQnLZdS5heE2f4pNBF/OucT/I4K4rLby2cQjq9Xu6elgtEYsRycI3/Qq6zskSDNlldhSHnsUw5h9YjOE5eRNLAv8eQ9lE9oUXXuCnn34iOTmZBQsWoFarmT17NgsWLGgRxelIXdHp1K/2KSXGTfL1mYoeFU39mnqKny9GmeNLT7AUWki9KdXvNk7nRkNfrvy6HLdQR1VUNtHJaRhqKkMy1lAjloT/vTtKHj4qdgOdSVxXnkHvXbVQVAKUor/kPsoqonE0fEaRZjtTB9yGNIDT/fW+n3lz82fUmOsYlTGYly/5C3q7kfu+f5paSz0PXnArd53nM5afXvk6Ceo47j9/9lm26h+RNPzvjRI/9V1tIQK226x8a9CjFIm4MSaGhxOaBIne1NVxc0wscVIpcVIpN8TEML++nmy5nBtjT7Y/UGpw9B+DJWMQRlUG9TYlRr3Lp8x10o8j4ELjWUOZOJd+tuH0VF1AQWYt+yoP4/H4z1bT6XQsX76cmJgYpk+fzoYNG1i2bBnV1dVYrVZGjx7NunXrGDFiBEqlkq1btza2B2gP4jDKbgjJ3UUuDZ8DAhgWbeaj2E+JrdjY1UMJHJEYwvxmr5JLEIkCKy9SSjz01VjJV5nJUxjIlOpJETUQJ+iIdtaitNcisdQg8jjAhO8VIuQeB68fLeDG7BwqrIGJU5xLwumB6ZcA0zXONV8NuJBXTI0JbhhEdu4Ys58Xk84je/G2ZuvOralhmcmIzuNhglrNuxmZALyv0/G1voFqt5uecjlLcnxeYq8g8FhVJWvMZgYrlbyZnoFaLOaA3c5fq6pYnJ2NNAhDVSQP73RKAI08POXFT0ddVImg0zK4fCFbYq/CG4Y1y/KIwO7dp5rInu5RP1MAAHy9jf761782WzZv3rzGhsIAVVVVrF+/ng0bNrB48WI+/PBDHnzwQUaNGsWqVasajbZThOK+47F5MGw1oEhXNNYUqXqq6P1Sb1w6FxFZEZx45QTJ1yZTv6aeuuV1SCOlpN+Z3qxPFYBCkPDvg4NJ/XE7giDgGjIZQRChSZiCoeazDo+1M5B2g2s6RtG2Ml9n08sdz40VWfTb3YDo0FGgydryxCVzUDQYweMmOimNhqpSFm98kdFDryLbkY9ga32ivrfqMI8v/TcjMwZy5/BrmLvmXf66/D+o5SqUciVX51zI82vnMXvoTMoNVaw+vpUVd8zv2IGEcar5KSTRwV/TYpGI/2bn+H3/qeTmeaT/l5bB41OuwZo9FGNkNnvcGvQ6D16vAHp8L1pGZZMyqikrOI5eUk6/3ucht8LwohTyY5LYk1rOofKWja7BpxIKEBUVRW5uLnv27MFqtSKVStFoNOTm5rJu3TqcTiebN2/mvPPOQ61Wt7qtQJCH0TUdEgsgMTJ8Ijuv5O3mSu27iKoDb+AYFqj95+WGCzKJmKgIGRFeS2MKYY7cQLqkgaSTKYQaZy0Kaw0iax0ihwBdJGATZ6njbW0cs2M0mFzh9VtIVid39RDOjib8kvv/228qz1sOt1guiODx3ru47w/DmPTZAYTT0iIujozic33znlhuQeDyqGg+qG8u977ZauVXk4k/Jybxrq6OX4xGZsXE8HxtDY8nJQVljAFIosLf8FZIFETJozA6g1frOhf0csUj1PicKhG7VjJwxmD2GvynWXUVmrjAnoGhbCJbWlpKv379ABgyZAjffvstDz74IJMnT2bevHktDLJ4ZcdrV/Wb9Hgd3sbo2ClkMTJkMTKMO42IJCI0fTUcvPcgOU/k0LC+Ae0SLZn3ZjauP8SZwpM/KxAdbnKiOJLzwAG6ykQSs/ugLfEvjd9VRLVRPxMuSMVSIuWRmJznrhavhzuGG6uyGbTPhKTgCAitO0IrLnoUe6Uvyq2K8RlkAFt2f8eRuHSm5N+CuKplJHdr2V4EBG4ecgVX9p/OD4dWserYZqbknU9mVArD0wbwyc7FODxO/vnb2/xlwl0opB2baEuiw2de6w9xJzxjnHmDsPUchTkujwZvDPUNAm6nF8z4Xpw9S0Es8dJQuRIAj8eJI86JvNLn5FXrxYzRZ9E/OY0dyuOUVDdvbp2QkMCUKVNYtWoVb7/9NiKRiBkzZhAfH8+ePXuYP38+aWm+grQTJ05w8cUXd+h4o6PDpydsSAyylKiu7w8zJMrMx3ELiKvY0NVDaR+JLQs2w5HdaS8irtgBFnyvMCav9ggvq0fxR5G9sX6iNQWxUwiCQPELxVgLrY3vCV6B8nnlmPaaUOYpyXogC0mEBFuJjfIPy+n5TE9EQaQrASSruoFBFt92Mf655pf8SfzDfhQB/9GRdxL3ceyeXOZ8UYe3rp6/JSdT4XK2MMjuS0gAaGGQ2bxe5CIR56tUfN4gxur1stRoJEosZkw7PHCKs0y8w4UkVVLYGmTjTalA0+Qu/of/kH3j65RUNj26Fm58i13HVmOy6emfNYp7L/4XAK8teYSjVXsb11PK1bx0+xIcLhvvL3+K4pqDDOgxmtum/A2xSMze4g2sP/gjf7r0xaDHqYkN7BkYyiayubm5bNu2DbfbzW+//dasiezhwy0dF4nKwPqk+VPeU6QoaFjTgFghJuaCllEYr9tLzaIaMu/PRDjZWNCwzYC9zI48sWly/KfaQUz4uhDhDIU4e1QaaH3/F8vHgehIwGqv54qY5PBzVLVGrCK20w2yVE8kN9fmMWSfBdneI+BpuyeWfcgkjlU11TxJZM2N2/r6ChZuep4xI64j05yL4GgyzOJVvt/btvICBqb0obihHAGB0VlDeH7Ne/xyZC0X9hrHror9ODxOLukzscPHJ0sMc3Uw2peyeDqe1BysfcdgSexNgziBer0Yh83jc6RXAbRPCC8h7Til+7SNf5eaDtGTAc3WiamRMpXe1GT2YJv3CDU6X5Nri8XCtm3bSElJYcKECaxdu5ZffvmFP/7xjzz44IPo9XpSUlL48ssvmTZtGjt37mTz5s2o1WpmzJhBYmJw/SDP1uvtXBKSmGxmXPCFhaHkP3l7+K/oz8RVd1NjDCAh/BrmtYZYE/4ewtO5oHgrT6qaT4xjRrV+ATasbcBW3Fy1yHzQjGGHgaQrk7AV2zBsMQA+lbGU61OCNsbANwEOe+LCJwqxqtc4/uY8EVANzHLVcf52mxx6+0/J8McolYpYiYQrT5Rg9noZo1bzep2Wx5PaZ0ArWlHFCkfC+ffYv7qllzt7yVPExDevzRue13oz4ZSYLG6b8jdum/I3bprwGADbi1ZRVlfEpSNuZffxdRRW7MLlcfLD1g+4+oJ72zVOTWxw3vTi4mImTpzIxIkTWbZsGRMnTuTuu+8GYMWKFUyfPp2CggImTpzI9de33t4hMTGRm2++malTp1JUVERyctu/04zI1qW3z0S7VEvNQp8RfEp5z1pkxXrUir3MTvSoaCSqlinNul91aAZoiEiLQKKUkHx1si+iZveSeFkisV4lH2wdxPiPdrUwxgCssiZRCIM2ivQ+IwMa77kkOql7GGQJyoTO2a5XzQM1g/lsVT6vv2Ji5PwdyHYdgjZqggAEsYQjva9vZl+73a2LgGzc8Q2rdF8hpDT9xi7Ln8TI9IF8vucHJn04u1ExdGLOKDbc/RU/3fI+b1/xNHNXv8s/ptzPi+s+YPS7s7j+64eoMQffPBkRSOPD3yCTJgVufHhik7COuZLaq/+PohvfYusV77G2z6Ns957PwZp4qqoEnzHWQWRKFzVHVzVbVnDoN0Sy1s2N5DIFl1UOYHrqaKKjoikpKcFkMtG3b1/y8/Pp27cvTqeTsrIyNBoNGRkZHD16FLFYTHZ2NsuWLWPmzJkkJiaybt26oMcbTgZZSCJk2fHqgGuLQsmgKDOfxH9OfEXwJyHsSOweBhmx2V09gqC5dv+vlAy9jM/0+1pVEANw6V1Uf1NN8tXJVH/V1K1ScAiIpCI0/TXoVujwOrwYthqQKCVEDog8c1dnRSaWdY8IWUwPEElA6NpWERvyzucxb2XACnEAhbI65lwVwRvrB8Oa7QF/LlIi4YecXI46HGTL5XzZ0MBkTSR1bjcPVlTgFLw8kpjEtMjAznt3Mchyo3PZVLmpq4fRKiknWnr5xWYDA/Z/wNbsO3A5vMwa8yd0pmrW7P9vi3U1ylgGZI0mQt7kNHS67SjlavpkDEe6Yz5Ol501BYvJzxhBajvubxKpGFVUYOlRoWwiCzBnzhzmzJnD/PnzGT58OOC/iWxmZGaLZa3RlvLegPkD/L6XeEnzyWHiZYkkXuZbNsmWzX1f2RBKd/n9vNmt5PR0KLt9BBLpLjxu37Lvdx1gT1klZoeTvqlJ3DluJEdrdcxb01JB+Z6Jo0nUqPlk4w60JjOjcrO4YogvvXNd4XFqTGZmjQi+sXxMcmBCJV1Nflw+u2r9f9fBEC1EcENdL84/5EW14zCCY2fQ22i47H7qapvfwy0G//dRrbaEb+ueZ8LIm0jVZ6JAzqKb3uSw9jgSkYRnVr3Jtop9ZMWkoZQpyIhO4cPt33Je5iDkEhlvbf6Mzfd8y6NLX+CTnYv5y4S7gxqvJFrh14AIJxS9W583eiPUPtGNzMEnRTciMOrdzUQ3Akk9bA8xcQcoq2zucHG6bLgSvX7FW0SCiKxiNemS4UT0gUUsYt++fWg0GgoKCgCIj/elXHs8HlatWsW1117bWG924MABqquriYuLa30HbY03jAyykPzilHIJPc5xlOzF3H38IHqU+Kr/AWMMuo9BlhbezRz98eieX5gY67+5bNVnVWj6a4ga1jwFQN1XjTRSytG/H8Vr96IZoKHmuxpSbmifpzQ/Lh+ZJLyV9wCQyiE6MI96Z7EteyQPi+qCknE+hUFk57ZxB6iYPiSoz6nFYgYrldi9Xv5rNHBffDwva2u5KDKSu+MTeLam+uwbOUl3Mcj6xfcLan1HtYPiF4o59MdDHLznIMUvFeOo9dXt7b9tf7PXiddPAL5IS9GTRRy89yB1y5o81lVfVFH7Y22r+5EgQnbkRKvvyQu3M1jYcdaxHqvax6OfXM6jH1/Osl1fADAoeww2p4UXFt1FZEQMKbE92HDwJy4dcWtQ38MpErM0AfelGjx4MEeOHPH7/tmayC5YsIDHH3+c999/H4BZs2YxZcoU9u7dy6xZswBfE9nLLrusxecTlAldEg196sRQ7n37BEJpRZvrGc3NPboWQwTpfZunbg7Jat7MKDlKw02jhza+NAo5ErGYlCgNG4+WYHU6Gd87l3VHitGaLFgcTtYXlXDxgPY9b7tLyuKABP+GcyCovDJu1/Xnk40D+PB1D5M/3I1y495m9bmB4knM4JCrpYPAYZWjim5DKl8QWLvtc9YYF+JJFPHMqjfZX1PEgt3/Zf2JHdwydCZKmS8yXW/V8/HORTw67g94vL5Mim/2/cKJhkrc3uCditJukK4IIEtOQpyYiGPAWBouu58TN/yHPbPeY90FL7E5cgb79NmUVEoxNpw0xk6ycONbPLngav703hTeXdpcPEgQBF5b8kiz97yCl49XPssjH13Kmz89hsPlyyQq1R5h7sI/4Dn5HaujbVQebn1OXm45e02oxCPicvcI/jrtPqQiCUuXLsXtdnPxxReTkuK79rZs2UJubi6JiYkoFAomTZrEvn37cDqdjB07NujvMCGhZTT55ZdfZvfu3W1+bu7cuS3W2b17N9OmTWPSpEn8/PPPOBwOvz3oWiNksn7n5cRRogu8Q3x7GRhpYX7C58RXru30fZ1TuknKIj3GdPUI2oVY8PLigY3c2mco+7TN1X3MB82Y9pnIfiwbl843+fc6vbgaXMhiZfSc2xNHuQNFqgLdSh2RQyNxG9yUvlWK4BJInpVM9IjACkMHJQbvle0yUgaCvvUJcWezJ3MI98tM2N3tV4Ux7jXxhM6ntFrt8bBIr2eESkWd202J0+lbx+tlkV5Pv4gI+kU01QG9UqdlTlw8GokEL7DDZiXOKQ08o14sRtEzvOrw/NE/vn9Q67saXAiCQNKVSTiqHdSvrKfy40py/uJLE40aEUXUCJ9jQxbncz5of9YiUoiIGRND9cJq4ibH4axzYtpnoudzrdfajbZnIFiL/Y4j6teP6HVDH4qqWq/vG5I7jrH9LkMilvDzjk/5afvH9EwdSM/UQfzjhs+o0ZeRFpfDoo1vMXnQLIoq9/LDtg+QSuRcN/YBeqYGdq2m5gXuYQ11E9mFCxe2WG/Lli3cd999rW5jePJwlhYvDXi8HSHDHc3z69JQbD17lNoTl4LD2vLq0tf1R6HeisNiZuaw/tRbrGwoKml8PzJCwdCTRlpZvR6zw8nQrDQ0EQqcHg+REQp6Jsez4mARTrebdUeOM6ZXNpqI4AUbRCIxyT27h5Olf0Jw1zSAXJCg+NjC4R3lNNjsKNVHuDgjE4GOKdOWT3sER2Xrd87IhAyshoZW3ztFdfVRFla/yIaqAr7Y8yNKWQS3DbuKJ8bf1bjOyxs+5vbh1xCviiFeFcMtQ2fy/vZvyI3L4LZhVwX9XcgSu7YMJxiOXvcGJfvrgxLdAF+ad2tZBRsP/UyptrnxVFi+iz3H1zFj9F0s2/kZO47+xpi+l7J409tcNfoeJCdVmRWKHY0R7TMpOPIb2en54D57Kt29w67n3mHXY4v0UpBSRUF5YWM0bMyY5nPQcePGMW7cuICO+UxEIhHp6c0bmXdECffZZ5/lhx9+QHVaf7i4uDiKioro1avXWccTspjsqJyOKzidjedzC1gifpT4qv8xY0ydBJHdII0NIDq9W6YtAqgcZt4sPU68orlXzqVzIbgEiv9VTPELvgmg5ZCF8g/KAZBESFD1VOF1emnY0EDSjCSqv6kmemQ0iZcnUvVZVcBjGJw4OHQH1NlkB+9tCgUH0/pzn9KJ1d0xB8/ptTCFdjtP1VSz22blO4Oep05Gumrdbp6qqeY3c1Nq3F6bjWMOB1efVF96ICGB404nG60WHgtQZU2elYU4ouvFjgIhOzobjSxw+XtVLxW5T+YSPzWetJvTkKgljSIQAIo0BVFDo4gZHYO6t89Y8jq8yBPkqHqqwAOCS6D6q2qSr0lG7Cc16PyGsz9TMhY/RWJS637FiQOuZETPyQzNncDYfr6modUNPgeDShFJTnI/avVlnNAWMq7f5Xyz4XUuHjaboTnj+X7L+wF/Hyl5wal0Pfroo357kPXp04dBgzrmtPn888/99tYZkTyiQ9sOlKtNfXh1vgjF1oKA1nf1aN2AcNqlJOdNDmgbW475FPvOz/MJNQ3NSqNCb+Td1VvIiPWdo2Paesb1yg5oe2eSnJuHUhN8mnpXkBOVE9A1LUHELEMf5u0cwhfzIsgt0HGpomV06JQy7ZmcUqa9PyGRA3Y7vxh94kCnlGldIy/ieJV/41ehCiziKELgrrEDmP/AAxQ8t4xnpz3UTEXxX9MfYc7Iaxv/njv9EQofWc7S2z4iIzr4qKY8u6VYRnujJi+88AJjx47l6quvxnKydnL27NmNBkZHScoJXiVw1pg/MWnQNS2WGyw6ftj6PpeNvL3ZcqfbjlQiJz99GEq5BofLxs6jq1HKNfTN9N1TYpKMVBb6d75YrUY8weltoDSJOa8onWuVE+iVFvq69uTkZBSK5r/P9irhHj9+HLvdzjXXXMPMmTOpOakOPHnyZH788ceAxhPSCFln0VdjZUHSFyRWru60fXQp+Zd29QiCo8dYaCjp6lG0i53bShhtT2QzTQpiimQFmX/01Ve4TW6qFlQRkR1B0ozmk+/qb6tJvDQRiVICAliOWJBGSn2KYgHSrQyynLMrvYWaouQ+3B0pxuQ0dHhbZ9bC9HMlcuUPCq4sKuFfqWl+PgWDlUoWndanZaxaw+q84BQTIwYNDG6wXYhYJGZU6ihWla46+8qA+LS+k7ZiGx6LpzEiBqD9UYt2iRZZvIzU2alEDYkiZkwMZe+UYdxhJHJYJNajVgSXQPRI/5OJngE0ixU57Wh/fJx9Gl9qqt6sZdOhn8lKymfRxrcYnD0WmVTOmoLFiERiepyRGr5o0ztcef49iMUSBMHLgbJtmG36wJsoiyC1Z/jIJp+NzjbI5IKEfx0ZTNb3OxC8gTeidiTngb319+oqc9HEJ2LWaVtfAbC7XOwuqyQ5SkNuom8u0iM+lr9eMokGq430mCg+XL+dywbls+VYKWuPHEetUHDdyEGkRAdmZPUYNCzg4+lqRCIRAxIGsKWqZX2dSIDLLD256FgkyduO4a3z9XUUIKTKtBdERbM3+yqo8x+xEQhOfKSi4hALq15gyqg7iNPGQ2f0JBRDRM/mUe/2Rk2C7RXYHlmHelsAACAASURBVNL7xMKP/jMJguHbjW/SJ30Yg3PG8t3mdxuX904bgiYimucX3YVKEUnfzBG8v+wp7r3kX43reOxnLx+qchSTQXbQ44qslzChPocBqRlslx2lvDY0jeNzc1saee1Vwq2pqeHIkSPs27ePtWvXMnfuXN544w1yc3P5/vvvAxpPyCJkmXEq0mNCn3c7N3c/P0sf/d81xgD6zejqEQRHF0VOQsFLm5y8+l+fJ/WUgphT6yR6ZDTRI6OJHOh7OMuiZY2NTwGsx6w4Kh3EjvdF15KuSsJR6cC830zKdYF54PLj8knT+DcEwo7kfhB17urIShLzmBMbgT4ExlhrHJRpmXNVHfbzOz9tNGr69BbL2uthnTFjBjExMaxcubJxWUdz1c9kYubEoD/jqHRw4vUTyBJkpN7sEztIuCSBrD9lkXZbGh6Lh/J55XgdXqJHRNP7373JezqPzHszqf6mmpQbU6hZVEPhnwspfrEYl755rWDc8cDU0T4t3MfiDb6GyRX1x/ly3SsU1xxEExHNr3u+YvGmd5BK5Nwy6QkyT2svsuvYGt/kIsNnpMwcfTeHy3dQoy9t4SH2R0KGBqUmfBqLno3cmFziIjrHedrfmcSCn3qQ9d02CMIYA7BF+r8vej1iYtPanrjuPFGB0+1pjI6dIkoZQY/4WA5Xa5GIxeQlxfPDnoNcf94QkqM0rDx4NOAxZg/qXvXTZ17T0y25vL5/KN9+EsfsNw+T+Mt2vHX1HdpHW8q0ussfpr4NYwzAZg3emeH1elix+QO2OJdCQujrseUZkYhVzbfb3qjJmb0CN23yiSdNnjyZJUuWhGS8qbnRAYsKtUVh+S4Olm5l0sCrqTf5ojsutwO9pQ6lQsPfrv2IP898k3/c8Bl7jq9nYPYFGK31zF34B55bdBO/bWw7c+37XQeY/vRdZL44ntsWPQFAg83ILQsfY+ibM+j1n2nM+Oxe9lX70iWrTFou/fQu8l+9kGdWvQVAfJWMssUF7Fm5jYTYjmfl5eX5LysIVgk3OjqakSNHolKpmDx5MocOHQp6PCGLkAFcOiiV99cdD8m28jVWFiR9RVJlYF7bbosqHnLGd/UogiNvMoil4O0clZ7OZM1tTUbWx4Mu5lXTgWbvyxPlrSqJqfJU9Hym6YYcOTCS/FdbFiq3xYXZFwY52jCgz0Ww/cNO301FXBZ/SIxGZ2uHRHEQGMR2bp1wkP8kn0fG99vO/oF2IFapUJ+R096RvPR58+bx3nvvNVvW0Vz1M5mQMQGxSBxwZMheYafkxRJEMhE5T+Qgi/FNYFKubXJOmAvMGHcacdW7UKQqkCfIIQHqlteh6q1CLBWj/UlL75d7U/FRBboVOlJm+T4f7Y2A4rJW930mn2b5JuE1s57mgLYpqj3uZJqiP4blTWRY3sTGv0f3uZDRfYK7RnuN7Cap5qcxKXMSi4sWh3Sbc3QDmf7VUQRT+zzXp0vet0ZteQrlThFHSn3p4Xqrja3HS8lNjCcxUs2WY6XIpRKG90hv8Vm3x8sv+w5z65jhCAIICOwtq6RKbyReE1itkFypJLV3cPf7rmZK1hQ2rvuSmcUJZG0vQ6jwicmEMqbkT5m2NjqRP3z4HC63kxnnzWFIbssan9P7B55SzQT4dNNOimrqcHu8xGtUXDigN4MyUjFY7c1VM4HyikNU2eIpL6nhxQsfC8kxKQe0jNq1N2oSbK/A9iASi8gdksj+dW2L5pyNBkstLo+TV5c81LjsSOUePlv9Ivdf9hIKmZKc5H7oLVq2FC7nL9e8x9s/P8HwvAkkRh1n0catDMxoW4V0cGZKsxpQs9NCjVnHfaNvwuyw8OrG+dzz/d/ZdM+3fLrrv+htBuaMuI7XNs3nlqEziI6I5OMdi/jp1veJrYmmJNvMduMhTObge+5FRETQo0ePFsvbq4Trcrmora3F4/GwZ88ecnJ8WTb+VG9bI6S6ntcMD403/Z85B/hF+tj/vjEGkH8ZiFv2dAlrIpOh90VdPYoOc8e+pVwVe+5Sy7qlQXYOorc10WncmZpMTScbY6cQRPBI311suGM4InnooxuaiRMRhygvHSA1tflDLhS56mcSGxHLsKTAUrKcOifFLxbjNruJmxSH9ZgV/RY9pr0myuaVUb+mHu1PWkwFJiSREmSJTd5mt8mNboWO5KuSG2soGtY34Kx1NutBOsmSedbeRmeStPg50lKD7wvYXkQi6D2ye6junc5VvYIXOWiNys8rKXzgMPtv2893Ty1BMPkmRQ9VVDCq6AhDjhRyefFxfjX56opqXC6uPVHCiCNHeLG2qdn3p/X1vPL9m23uS4SI5buP80uBbxJbZTCxcEcBJXX1nNA1UGUwMSQzDaW8ZcRkfVExvVMSSY6KJEIm5aIBfdh5ogKH28PkvoGlIueNGI1EGlL/daeTok7h8XWxZH6/DaEi8DrnYGlNmfb5OgNDcyZw4dCb+HbjG34/21r/wJSoSC4f3JdLB+Wjt9r5autePF5vq6qZRquZD379gunj+iCKC020TDnIfxplsFGTYHsFtpfcYcEVZ+0/sYVdx3xZZ6fSvOMjU7lz2lPcOe0prhv7IACZCb25ePjsZp/9YeuHTB96A0q5Gq/g5UT9VvYUHcV7lpq4mcP6M/6M/qCpkYksve3D/9feeYZHVa1t+J6eTDKT3kMKpJDQe00ICR2ki6BUlaaAjWLFcgRFERAVAY+oiHI8oig2PIAURVT4KFICoQqkEQjpZVL292OTQEibSfakwL6vay7ImjW7zJ49s9613vd5mNppDE/0nEJLj2AupSeRW5BHbkEubnbO9AgQf5eyC3J589cPmdxhJC56R5TFCpqeMzA6vRM9mrQvVwtWHa1bt0ZdwT1dUyVcjUbD1KlTiYqKYv78+TzzzDNA5aq3FSHpN0yIh4FWPg4cja9ZylGIXS6femzEI2F79Z3vFBpbumIJ7SfBye8l3WSXf2dxIqWYomIId1OyrL8Nkf5qFC9nlOk3LFTNN2P1HE0uYsymXBIzi1nYS8eT3cQb8rGf8vCwV/BsRPU36POH/0d86178mV75DSgF4S7hZvsANSgCI8EtDFIsX343h6v27jzcxJ/47NrN7tWElR5HODs9iMmfJSOkVq30ZQkOo8oPeGs6w1oRUuSqV8SokFEcSK5eSt50xURRhhgsJW+6ObAOWhREYVohSV8kgQC2AbZ4jvUsU3N2ZfMVXPq6oDaqURvVOEc7c23rNbSeWpz73Eyla3/VcvEERXERwf/7Fxk9XyIr3fqr994hjhYbQjcEWru1JsgxiDNp5qfrVYRXkYFBTvZsyLhYpr2ZTktPOztyhWJWXr3KM4mJRNsb+DwtjbSiIiY5O/H+tWvc5+iEg1LJp9dTmTvi4Wr39+iAd3B0/YWk04fLPbd0TOV12L2bl01LigkLIsbMQKyEtv0aWZ33DRxHDCf3/8z3DdudlcXpG9L2SYWFNVKmVfYcQe4P33Im8W/sbR0prkR2vjL/wP4tQ8jJN5GRl8/uuHPkmMRU5qpUM68mx/JV6lL6dn4YQ6JdjZcBtX4G1I7lxZhq4x9oiVdgTfEJdkRv1JKTYTKr//Yj/+VM4hHgZpr3+Kh5dA0VJ9qvZYqiV0a9Uxm12QvJsSRd/4cJvcWUw+HdJrJ++6uYCgu5p61l9ikAauXNEORyehJnUi/SyjMUW40Nw8L68NmR77j38zm09hTfqz8vHeaVPo+V2YaqQEHYaSea2XbneJMUDifEUmTGZF779hVPQNZGCXfs2LGMHTu29G+TycS1a9cIMdMCR/Ipn9EdfGsUkL0UGMvEtPdQJtQup7mEvEKBNquzibtWzKOdNLw7yJbXfs3n/QMmLmUItHBTcuwRUYWoWBC4/6tcvo8rpKuvim/G6rHXKvi/hCImf5vLoel2qJVWmHm1c6sX4QRJCOoj1hdlXJZsk9191czooCQpS+CFnfk8vCWPuNniNRoVpmZ0uDgD5msUr8Vrv+Vjp4GJbbQs2J7PzI5aLqQV89OZQo7OrFgK+3Y0xQW8deoA45uFccGKQcG9IfeWa1u6dCkxMTGVKq6BWFM0aNCg0j6ZmZkMHz6cgoICjEYjGzduxGAwEBUVhSAIKBQKFi5cSHR0NNOmTWP58uXY2Zn3XlRKl2nw/RO120YFpOudmBYYwoWsi9V3thI/2J/hwhR3XvzGCGdrL/GvadIEu+7dK33+/PnzTJki1iedPHmSqKgoQkNDWbNmDdu2bWPevHkcPXqU2bNn4+npyX/+859y27g9V33ZsmW1Pm6A/v79eXP/m6TmVf0dbB9mX6lBcIn0fWV4T/Qu93dJW8KGBNL/Sqcoo4hlTa6xVn+zvkQQBCZfusj+3Fx62dnxvm+TiiW3ryWiPvwuiw8cYMGoNaVyzNYgtEvjWx0rYWTwSN7Y/0aNX78gvi0dU49xWZXBhtuem+3qRlpRESmFhXykTCX9xuAot7gYV5WaMzcG/IPOn8NLreYBH3+0CgNJ1//hs91LuZRyGmeDB/f2mE1Yk46kZaew9ucXSU67SFTbfvRrpkQoLq6VwbMleDQNxruRpSuWYBgwkKRFixFyc83qvy71Gvtv9D2Vn8/C5CQWeXqyPyeHb24oKJYo0z7i4sLm9HS2ZmZwragIe6WSRX4B/O4UCXxLXPwhBARcjd5cTInDzy2kzLXs3nwQUa3EyavUrBy+PPB36bVc/ONO8goKUSuV3N+1LSqlknZ+3vxx7mI51czh7USFzoKCPH7c+y4hQd1ob4hBSLPcv9IQWXGWV5s2bXjppZcqfV1V/oH33nsvqamptG7dmrfeeguwbNXEHJQqJa2ifPhzi3niHo8Prfo3w8XgybvTy2eoBXiEsWDU6tK/e3a2x8/GPBXUMmjLjqevZF1j0pfz0ao0LB8kpuy392nB79O/ID4jmXD3ICZtms+zUTP57MgWPvjrC5z1jrw16BlCXAPETeYqaXfag1AHVw57JXDicuWT7N7e3qW+ZhVxa2nB7YSGmm9RpdVq+eijj8zuL7kV+fC2Phh05sd5wXa5/NHsIyYn/gtlrjTBGMAru/O5nFG2HqKgGMa3Lr+svf1cEZtOFPJKbx0HEorYeFS8kR//OY+3+tlYJxgD6PE4qBpXGkQpSiW0n1B9PwtY1l/HPaFqYpqq0anh1rc93E3JPSFqxrbU0NNPfM+yCyDAUUn3JioKiyGvEJ78Xx6vxejQqc2/Zg65abyXlISj1jpqaU46J+5pVraepaSm6NZgbPLkyeVee+TIEdq2vWlurNFo2LBhA3v27GHYsGFlZm527NjBrl27iI4WvyCHDh3Kxo0ba38CrceCjbRu9pk2DkwLasXpCoKxqoyHTddM/PP2PxyfdpwTM09wabVYZ1QT4+ESjmuvMH10Kvlda5++6jhqVIUmwcHBwVy4cKF0hnXXrl0MGDCAXbt2ldaHlcywtmrVil27dlUYjJVsq7a56hWhUWkYETSixq+XAscu4udMlV3Wf+7L9HSO5ZWV4atMcnvZr98zN2aoVYMxvVFbYbqilMItoaGhpelRJ06cAKSTy76n6T1olJaneLkX2/Hxry3osP4AQl4lsohA/3NnGXbhPKlFRbzm5YVaoWCw0Uhsfh7bsrJwUYnXJr2oiHu7iqncH+1YRHLaJUZ0m4FKqebD7a+Qm5/FnmPfkp2XQXSr0fy8/1uU7s1rbfBsCW37N87VMQCVvR0OQ4ea3f8TP39OhDYv8xjh4MhiL+9y7bNcxTS5gQZRYbWDrS3Xh84lOTmdouJCRnSbwaAOk7iWkciH214GKHMtdx79imsZYiplanZOmWs5uUdHxnRsjU6jZuvRUxQWFZWqZs6O6c6s6G58dyS2VDVz8Q+/8Pb2vSSlZxJ3Zh9fH19GjnceWDB0U7vbYtOiYqGIW1dNSjB31eTLL79kx44dLF++vNSO4o8//pBEYfFWWkb6otZKPqQvw62G0mu3PU3CyV2AWPf3/OafeXrTT7y5dTd/Xxava3pOHiu2/cZzX29ly+ETpds5l3qRBVvfBCAp8ypjNj5GcvY1PhvzFqFuNyf13O1daOcdzs5zf6JWqunu146Xtr/DssHPEuwSwNu/f1LuGPXpKrqfacK9hl4EepWvEYPKV8fqG8mvnoNew4M9q54lLeGFgJP8rJ2PZ/w2SY/h7+Qilv9h4uWosukkC3vpWBxTfjk62ySgU0OfpmocbRRkmQS+OFaAo42Cfs2sFDAZvKBT9WkaDZr2k0AtnbJmej64vZlFl39no1XBv4fevFav7jFh/1om/isy+T5ODJgntdHwzclCxn2Vy/DmavZdLiSvEEaFWz7Q8Lt6nhW52hoNUqrj/rD70amkqSmysbEprSnSaDSobgxslEolffr0YezYsaSmihMbUVFR/PDDD7U/Aa0e2k+s/XZukKO145HQ9pzIvFDh87caDzv2dCT7eDYJ6xIQBIGL71wk63gWrgNd8Rzjidog3p+3Gw8Xm4rJS8gj8+9MXAdUL618XZnL5N4niR/WqcbnpXJ0xGnc2Aqfq2leOsCcOXNYv3498+fPZ+3atZLkqlfGuObjyn1W6wrv8d649LsxIMq/GZClFBbyVsoV5riWrZO4VXLboCwruT3g758J8LZe2mKbmCaobvNPq+kkC4jCLY8//niZNjc3t9LgvUSprUQuu7Y42jhaXEs2JCuI9z7Rof/tSLV93/Hx4V+entgplay8ehVTcTFtbG35X9NmbPTzZ30TPwCaanX890oyz316H/HXzhLm25FeLYcT3Xo0eaZsDp3fg6kwD6PeiVAfcRCVmurP/2LP1Njg2RJsDUaad29kolu34TbrURR66xgdP+fhwSRnUZBFsLUnNrMJjnZuLBi1mujWoxnUcSK+rkFcy0zCVJBX7lqaCsWg3slOX+ZaBrm70LlpE5p7unElM5vEdLE+0VzVTJMph+/2vs0xzR8ojOaN4QxRTSqcTCtBSv/AqrwCa4qNvYbQrlWLakhBSd2fSpVB4Y00VnPr/vaeFrNQLqYkEOTiT2zKWcZsnMPZ1IuMaz2EC9fj+fbEDnJMN1d0TUUFLNm9hhejZ1EsCAgIfH9yJ7EpZyiqJB0WwCFFTcz5IIa6RuDperN2z97enjZtGqb9kFXC6YciAnGwrXxg20yfy+/N1vNQ0isoc69V2q8mFAsCD2/J5dFOWjp6mzdDGh2oxk2voM3qbDLyBfoHqXl+Zz7L+lnxyz7iKdA0DuPYSjF6QfdZkm3OXgv/G69n5QAb8gph4U5xULagh5av77Nl7RAbrucKjPsql5wCgZFhGs7OsWf/VDv+M8qWedvyWdHfhud25OG/IpOY9dkkZpovv9zh4v/xkjZAsvMBMGgMPBD2QLn22tYUZWVlsWbNGu6//34ANm3axK5duxg6dCivvvoqIH7xXLsm0f3VZbokwXe+2obZ4d04nHG20j6VGQ9nx2aTdyEP1/6uuA12wynKCa8HxB+gmhgP304RAk+EH2LflA6gsTwwd50zG5VDxaustZlhXblyJefOnePgwYNMmzYNEHPVf/31V3bv3k1gYKDFueqV4WHnwbjm42q1Dal5NTmJbno7+hjKGt1WJbkNELBlIY4u0k+w2Bo0tOxVXs1PSuEWgNTUVCIjI5k+fTp5N1ajpJTLntlmJnaa6tOZVSh47Ux7Jq46jZBU9WpzCZ31doxycCTSzo5zJhNxJvG73E2tpo2tLX/liKbvjioVy3dtLlXETLzhb+loJwbfVzMS6RAUzeWrZ1jx3RP4uYViylVz4XpujQ2eLaHD4OGorSD8U5eo3dxwmWKejUNtyHEOoNBUjEqpQqkQv3NTM5NJTrtEE9cQtBqbMtfSzehD7GWxvk2j0fDnuYskpmXw6b6D7Dv7D7tOnuVYfDJqlRIXu5sBZYlq5tC2YeVUM29XiT1+ajffxL1Dnk/V6YsqZxv0bdyr7NMYaNunCUqV9YSNbjWUzsu6WXfdv2UIrXw8CfZwxVarpuTr7da6P4DdcaIKe1FxMa/88i5Hk+I4f10se1n910Zmffcys757mWu5aaXb/vDAl0QGdiLYNQB7nZ55EQ/z1bGfyTbl8mjX8mOr23G/rGVwfAv6e3XD0ehIREQEmhr8vtcFVgnIjDYapkVW7Kr9XMAptukW4B2/1Rq75qNDBVxIE5jYRkN8hpjakZ4PKdmVD8wdbBQce8SefQ/pOTvHwFcnChkWqiYpS6DV+1mEvJPF17GW5yNXiqMfdJgs3fbqk55PgL00tRRqpYK+zdTM7qKls4+KnReKuJpTzOt9bBjeXMPUDlr6NlOTZYJL6eL19HdU0tFbxfsHTET4qdCpYfFvJvbckLdf+ad5Ra4lDI3dwVQH6ZQXp7eZjkFbuUCBpapNINbTPPjggyxatAhHRzHFy9lZFEQYMWIEx44dk+z4S3HwFa91LShQaXm8VSR/VSOgUpHxsF2oHfkJ4qAu40AGJ6afIHZmLNe2iQGnYw9HMg5mcHn1ZbONhytjuecRNswIQuFkfpqmLiQEp/vuq7KPlDOst2NprnpVPNzqYQway0U1rMG+7Gz2ZGczwcmJhAJxxStPELhSWFAqub3Rz5+fmzZjW2Ym0fYGrhYWMuz8eQb/fZDk/z2PRiftz1y7fv5obcrPuksp3ALw22+/sWfPHvz9/Vm7di0grVy2i60Lk1tMrrJPcIELn24NotmXf5VTvdydlcVPGeLKRYkARFx+Hk8mxPNF2nXWpV5je1YWOoUCX83NoMYkCKy7XlKeIP5Gn0u+YU58Ix1TuEWVIdAjnJfv/4y5w9/liWEr2LxvDcM6P8LBhKtlUtWkxuDqRofBw8u0SZmSOn/+fHr06EFERASnT5+utZdgVbg89CAqN8tMmC0l97YM1oycVFb99AxqlYaJN0Qgbr2WRr0zu28IesSnXufLA0f54Nf9JKVnsuVwLNtOnMbdaM+UHh3R625+fixVzczLzeDb35ZxUn8QhaHi1TJDpC8KKwYydYWju57WvevOO/RWFv+4k6U/7yErz8TYzm1K6/7i0zJK6/6e6NsTd6M9S0YP5MjybxjTaiCXFuwp92jicHOCamaX+3n5FiGPWd3Gc+KJn9gz7XNaeZqXsqwQFDQ5r+deoXupsEpDxGoJp5O7B+BuuLnCFGCbx95mnzI16WWUVpS3vpRRTEqOKOgxfrO47Lnh7wKe2ZFf5evstQq6+qrJKRD46LCJhb10zNuWz5hwDc9FaHn0x8rz5S2m1wJQNcwI3WK0dhD9XK038/OZQh76NpcPD5p4aVcev18qwsNOwZ+Xi7j/qxzW/p+J13/L56fThbjpFQQ63fzoXs0p5u0/Tfyrt46iG3H3ukMmzqYWU2iZPykAsw//SD+nFrU+pyDHoApXx6B2NUULFy6kR48epbViABk36mf27t1banaYlZVVGqhJQs/Hwcm8dOTbKVSqmd8mht/SzB9M3m48LBTcGKSpwG+2HxpXDYmfJ5KflF8j4+Gq2GJ/mpcfsoOmFeeg347HM0+jUDUy+4pKcNA58GAr6wwMLSWpsIB8QWDCpYtMuiTWG/6Zk8PTiWKNQkWS20tTrjDAYGC6iyuvHdpLm2Lp/Oacve2qHfDUZJKlwn1Ze5IFmBg+ETfbiiWzJ15vweIP81EfqlhhdV3qNZZdTQFuCkBsy8ziosnEG1eusOrqNZpqtbzj44PjLffGp6mpdLARV9tVCgVjoh7iTOLfAHg6iqmM6dniGMHVKA7MjHpnAjzCOHHxL1RKNc082vPlH/9XI4Nnc4kYN6nM6piUKampqakcOHCAvXv38vrrr7Nq1Sp0Ol2pl6DUKPV63GbNlny7AIK2fKZPWvZV3v7uSTJyUnl08BK8nANKnyu5ltGtRxPm24m3HvwepVLJI727EeLhipeDkddGDWDRyAE81qcHoZ5lP5+9mzcrFfIAUTXz1RH9eXpQVKnYR0UcOb6N786uwuRTdmJB7W6LXcfG5ydYGZ0GB2IrgVF0ZTi5Vaz1YGndX98XJ3HP+unEXb1gtWO9HeeBzSqUum8oWC0gs9OpeWWYeNM87R/HL7bz8Yn/yVq7K2VMCw1f3mvLl/fa8lIvMSAcEKRiZkcte/4p5N8HxRWT63kC/z5o4mBi2Zvz6R35PNNTh1GnoEgQ2HOxkJ/PFtZoYF8hHq2gTcNKCao1bceL51ULnG0V/BlfxKyf8ljxh4mefiq+G6cnwFFJYpbA/G15LPo1n47eKn64X4/2ltmshTvzmdNZi5udkhbuKh7pqOGtfSacbRXM6mz5F5MCgcV/76S1seJVXnN5tsuzZWRdb6WmNUUJCQksWbKEzZs3ExUVxfvvvw+IqUwREREsWbKE559/HhBn4wcNGlSrcyiDWgcDLVdmK1Yoea5tP7ZfP1595xvkxedx/vXzKFQ3jYdL/KwMbQwY2xsxtDGAAKYU8Z7WumqxDbQl9ZfUMsbDgc+IQWTJapq5HNMkM/Pe6+R3qfqzbR8Tg123bhZt2xJqMiufmZlJTEwMkZGRDBkyhMzMmysIiYmJ2NracuaMOIitSChiUvgkmjmUlQu3NpmHM8n8S5xYKFlx8dVoWe7tzXJvbxbeSEVsobPhEZeys/0lktv2KhXFwIHcHPZmZ1MEGLd9RIhXVq2PT6GA3uObo1JX/LMppXCLyWQi/0Yd3a2TLFLLZes1ema1K5t2biOoeefvdgxZfQThelolr6xYAOJRV1c2BQTyfyGhHAgJ4Qv/AHralU01DdLpaHrDMyipsBCN0oGnR6/Bx7kppxIOsfvYN/zy9yZsNHraBt6s3yosKmDLXx8yqvtMBEFAEODktYwKU9Vqi1/LNoT1jCrTJmVKqr29PQ4ODhQVFZGWloaLi5jSVRsvwepwHD0KbZC09/TurCw2eYsr+yV+VvHXzvH2d0+SnHaJ7s0HkpIez4Ezv5BfcLMuqPy1rDztUEqys6+z2Gg3fAAAIABJREFU+belnDYcRWGnBgU4jQpBUck93RjR2qrpNrx2Y5dKUQjkpO+r8ClL6/5GdwgnxLtphcIc1kAX7IhteMWiLQ0Fq34KB7T0YldkHDOSX0KZUzemr+FuKkaHaxgdrqFXgDgr18xJSQdvFesOFTD1O3GlKyFTYOp3eWw5dXPW/M/LhZxIKeKh9uLA79XeNsSmFPO/s0Us7StBPZnaBkaubXxG0NWhVMKQ5VBJ8GEOnXxUHHvEntznjKQ9bWTnJDs6+aho4a5i5yQ70p42kvmMkT1TxPZbWTXYlie63bw+7w22JetZIwen2+PvWLOPuK4wj7fPnsDbtmZ55UOaDqGTZ+UCETWtKfL29sZkMpUO+GbOnAnAgQMH+PXXX9m2bRs+PmJ9y5YtW3jggepzrC0ipB+Emh/kCSh4ud1Afrxu/gx/ZcbDhtYGVEYVGQcySN2dSsaBDJQ2Smz9b9a2mWs8bC7XlDlMjj5J4j0VX0uFRoPH/HmWb9hMrKHGuWLFCrp06VL6d0VCERqVhpd7vIxKUXffVSk/pZD4peh/U7LicrnARH+Dkf4GIxH2Yhqyq1pFx1tECo7k5nI2P59RN+r35ri6cs5kYm9ONvPcxPvX+6uFuHnU7lxaRfni2bTyGXgphVuuX79Ot27diIyM5LvvvuORRx4BpJfLBlECv4dPDwA65nuz/msvPH7YL+k+buX2lbVPdyzlXNIxJsc8h7uDL5v3raawuIAH+7yAXnczmNt59CvCfDvg6eSPjVbPkE5T2HfqnEUGz+ag1mjp8/Aj5dqlTEnVarUEBgYSGhrKrFmzeOihhwBpU1JvR6FS4fH0M5Ju88OcPNb+Ik4qlPhZXboaR0q6aCGz/ch/+XjHIj7esYisvJt2SLdfy5EREyw2664NB//+kR8urkUZYUTnb7T6/uqa5t288A6WVhkZ4HL29+z5v4MApOXk1rru72jyySqFOaRCoVHieE/dTjDWBIUghYZuVeSkwvs9IDPBqrtpFPR/DbqV/6K/Y9j9Jux8tb6PQlLiPJoz0QjZhTlmv8bP4McXQ77AXmtffefGSGYSrOkFWUnVdn2t/RA+v/63RZvPis3iwpIL5dpbftyS7FPZJHyagCnJhM5Lh+d9nti3vPk+J6xPQOuhxbW/a+nfaXvT0Hpq8Zvth9a15qkcTyW2pcuGw1B4U73Pfe5TuDxsPbXUQ4cO8fnnn/Pmm2+Wtt1uSJqdnc2jjz5apu1WPv74Y3JycnjkkUe4evUqL7zwArm5uTz//PMEBQVx4sQJVq9ezcqVK8u9duXBlXxw9AOpT6tS5ia2pfPH1ZtT14RC32D+ajOXvGzL1RcNLjaMfaFzhbVjt1KVt+CpU6fIz8+vVa3g+PHjWb9+veQKbSk5Kfy49lm6rD+IkGP+d11tye3Qj32GYbXahtHxJ66cl864vt+MObTq3a9c+3//+19SUlIYNGhQGS/B5s2bl3oJPv7448ybN4/U1NRyXoIvvfQSPXv2pE+fPsTGxjJ//ny+/fZbDh48yKpVq1i3bh0nT55k2bJlpTWD1iB5yRukSlRvGnf/e1yWYGgnIFCc+z4FVVgpSI2Tlw8TlryNRmd9cbWaeI6CWHu4e/duNm3aRJ8+fSr1IZ0wYQLr168vszKbmZrHF6/+RX6ONGqzKk0Ry76awOnE5DLt/VoEczwhmSsZ2SgV4G40MKBlSJlU050nz5Kem1eaaroj9gw7T57Fyd7Ih0OXmF0LVlOc72+OvnXFqdkNCesnU+qdYcT7sH44NbZPvxMIGQhdZ9b3UViXiKfgwh44v6e+j0QyQpJP8qZ9N2Yr8ikSqp/J0al0LItaducGYwAGTxizHj4eDMWV12UtazfY4mAMqjYetgu1I/jV4EpfW5XxcG15y+sww2YGM/7TBIS0dAz9+1s1GAPp1Dh/+klMF1+xYgWzZs0qE+BVNSv/SNtHOHTlEAeSrRMk3U6QFeft1JdP09Z/K39q+2DJNKRaq2Tg9FbVBmMgnaFoZWzYcLsNszS46d0Y2fYBLq/Za5XtV4bJvSmY51lcKQp1BChOYtFFrYTWMQMqDMZATEndv39/aUoqlJ8cKUlJ9fHxKe1TEYIg4OjoiFKpxNXVlfR0cfWoJCW1pgP4+fPns3fvXpRKJevWrcPPz4+ZM2eybt260j7uTz1J7uHD5FaTBl0dmb0fkCQYA1CgwMG9CVcvSl8/VxFqrY7Bc+bVSTBWkuVw63fD7Z8bELMcnn322TJtq1evLk13hpuZD15eXnzwwQd8/PHHzJ49uzTL4VZvM4OzDdETw/hp9VFJzsPFM47pER0rfK5fi6rVfXs3L7s6FRMWRMyNldDWoS0R0iUUzbsNQ+8mjSIYAyunLJbSNAr6vFgnu2qQODeFkWugCo+LOwKlEkZ/DA5N6vtIJCXi7D7m25knJ/5056cJdba+WWm949cFBr5e6dPvtx3ER2nS/BA0JL61P82/HrJHGdUd78WL6my/UqhxpqWlcenSJVq0MF+wRq1UsyxqGd520gS11eF8zrqp7fq9mwl3Ta6+4y1ETwzDza9hqE5aE0NUFC7Tp9XpPnMNtfdNSr9qj09o51pvxysolOgHp1f6vJQpqeHh4RgMBiIiIhg3bhwLFogqhL/88guDBg2qUZqyuUIhCrUanxXLUbvVfJBabGck1iitP5utBJ8Fs1AoGPDIE3g0tX5qJEhbe1iZD2lldhhN27rRrq9fbQ4fAJ1dAYlxO2u9nYrItKu8TrW22IQ5Y+xnnjBXQ6DuKhl7PgE9Hqu+352Gzgj3bQAby+W3GyV2LnDfp3CHrRDdf/RnxjlWLe4wrvk4RoeMrqMjagB0ehjajS/X/HHrgaxKt44qXEPgksGE/o2XUNpV7+FUW6RU4zx16hRxcXEMGDCAbdu2MWPGDKB6oQgnGydWRq/EVkIT+IpwKLaB85esug8A903/wsfLvMmxDgP8Cb6DFNiqw+2xx3AYVrsUQkvIVjtJsp3cnI6oauEtpHdw5J6nnkGlrnwbUnsJrlq1il9//ZV9+/bRuXPnUi/B3NzcGg3gLREK0Xh44Pv++yhsa3ZPJw+ZR1a6tMbrClXdrGJ0GzWO0G4962RfIL0dBpT3Ia0qy6HbiGYEd6ydx5rB4YjV0klPWyn7Qu2hx3lsaJVm3w2NupWW6fsKtJ9Up7usV2wcYMI34FF7CfVGhXc7eODLOy4oW3B4KxGOYRU+N6zZMJ7pLG3BdKNg8DIIvPlD8p+W/Xgr03w1xcaGXq1nZfRKmhjrZhVYSjXOLl26sG/fPrZu3Urfvn1ZvXo1YJ5QRKhzKMujlqNVWk9OuXd2k3JeV9ZAIQgE//wK9g5VpyAGd3SnyzArqZU1UBQKBV6LXsUuIqJO9pdVIIFYFpCTqcO7ufkD2luxsbNnxPyFGJyr9+mqCy/Bmg7gLRUKsW3ZAp833xAzWyzAFNyeU1elV6sz5UsvQnE74ZHRdBtdPyrXUtlhVORDWhUKpYKYKeE0Ca+ZBY69Uw7xsb/V6LXmEHf2TxT20lZPKfVqXCeGo9Q1XIn7iqh7rc8hK6DFiDrfbZ1j6wQTt4BvwzWhsyr+3e+4oEwlFPHmid8Jti+bAtDXvy8vd3+5Uc3ESIZaB/d/AYGRbA7vw+LsU/V9RFbDXmPPmr5raOvetvrOEiG1Guet2yiZhf/jjz/K1B5URg+fHqzovcJqQVn7q3WXFqhMTaL1P1+grMQMNrSLJ30ebHFX3tMKtRrft1dg27691feVmSldXXn61XB0dpb93tgajIx+YRGeQealpNcllg7gY2NjOX36NHFxcXz55Zc891z1/qCGPn3wXrIEhQWri2c7TqW4SHo9gMzr9igU1huStugVw4CZj9f5PS2lHQZU7ENaXZaDSiXWwXoEWq4oqVbuQyi2nhUBgkCOMVuyzSk0SpwfCEPtYt2MDmtQ9wGZUgkj1kJQ9QOARoveFSZ9D951N3BrkJQEZRrrp3bVFXb5mbx3+R9cdGKqTYxfDEsilqC606wMLEFjC/f/l+3OHgh3qHCPUWvkg34f1GkwVoI1Z+VBFIowV7UvwjeC5b2ts1Lmdzlf8m1Whc3hX2htV15EIKyHFzGTwlAq775grASlXo/fug+xtyCNylKK3P0w5Um3ImrKU+PRzPxxhd7BkTELF+MR2LDksGs6gK9OKKQyHO4ZQpN//xulsfrBekbfKSQmWmdwXlSgwuBqnfTglr370X/GYygkVic1BylrDyvzITUny0GjU3HPnLb4Njc/TdjZ8zpJZ46Y3b+mnL12WJLtKO00uE5thU0z66+2WoP6ccNTa2HsRug0tV52b1XsPWDyD+BZsUrcXYd/dxj/FegbtiGfJXhdv8Q7WQITmj/AsqhlaFQ1r124Y9DYsiL6bQYFSmhE3UDw0HvwYf8Paekq39MAkb6RfNj/Q5xtapYCUxl2p+veGsV5y3ICvG/WwrTq7Uvv8c1R3MXBWAlKGxt833sXh2FDrbJ9k3+45NtMSQgwa1Bv7+TMmBdfw9UvQPJjqC01HcBXJRRS3WDdrktnAj7/DLV35cIaxfaOxNp2NfMsaoa9s4/k2+w0dBT9ps+ul2AMpK09rCzzwdwsB52tmiGz2xDa1bPavgICeRm7qu0nBbFxv6Kwrd2ktsrFBveZbdD5iRMLS5cuLfOeV8SiRYvK9Rk2bBiOjo5s3769tO2zzz6je/fuDBkyhIyMDPLz8yu9ZrWh/uzJ1VoYvFRcLdPoq+/fGPDpAA9uBffKZ6PuSvy7wfRfwbf2SlgNAqWGVm0mMb/L0yitmGLR2NAoNSyJXMK8jvNQKxpX7nZldPToyBdDvqC5s3xP30pb97ZsHLyRECdpUr2CC1wQklMk2ZalBHz7Ai7uGqIeCCXyvpC7Mk2xMhRqNV6vv47r7FkW1xpVR76b9PV5QpESR6+YKvv4tWzD+NffxsWnYaoB12YAX5lQSEhI9fepLiiIgP/8B5vwigPlxCHzyc6QVsjjdtQ66VbI1DpR2j7ygSn1fk83pCwHlUpJn8nhdBwUUGU/d99EUuPP1+q4zKW4uIg855pnSOiaOeA+sw1qV9sb2yuukVIpiFYDjz/+eOnfBQUFrF69mj179jBhwgTWrFlToXqpFNT/aLLNffDwdlEavrGiUEHkfHjwf437PKyJgw9M+RG6PlrfR1I7DN4w8VtRYVCmQia2mMi/+/8bV9vqi+QbMuPDxvNBvw9wsb1zVnelxNvem08HfsqQplXPvptDZGYdSV5XgM7RwD2jnWgRIf3s/J2AQqHA7dFH8fvoo1pJpd9OrqH6WfqakHLZE5cm5dMQFUolPcaMZ/Rz/8LOURp1R2sh1QC+RCjEXDTu7vh/uh773r3LtJvCunL6ivXTwIqKpLkuRjcPxr3yJs17WC/ltrHTZWhTBj/aGltj+fRzpaqY6/E76vR4LlyvgU2OAgxRvrg+1AqV/c3zkNJq4PTp07Rq1Qq1Wk2fPn3Yt28fULF6aW2p/4AMRBXCabsgdHB9H4nlOAWIq2LRz4HqzlgVsBoqDQxYDGM+bYQ2AAro+BA8+icE9Kjvg2nwdPDowJf3fElf/771fSgW42nnyXsx77Gg8wLUSvmergq9Rs9rEa+xLGpZrVIYWyRZT72xKhyGDSNw89fYtZbTUavDrktnAr/ZjF2kNAqMOSrrDfC1dmUH4vbOLoxZuJiuo8bWW+paY0FpZ0eT91fhtWgRSgfxd/p0m8kUF1u/Pjgns/bjgpa9+zHpzXdwDxAnx6VMXYuMjKRXr17ExMRw5coVq6Wu1RUBrVwZ90JnAtuUnTx19T5HVmrdZiwcO7ULhc78tEWVUYvL+HAcBgSWSzGX0mogLS0N4436SgcHB9LSRN+0qqwGakrD+WaycYBxn8O4/4BrIzHWbfsAzPgNmtwhqXh1RfhQmH0QOj4ori42dFxDxaB7yDKwsVyl6G7F1daVZVHLeDf6Xbzs6m8FxFyUCiUPhD3At8O+JdJXWtPTO52+/n35eujXDAwYWKPXe/6TIfERVY02qBn+n67He8nrqMwQM2joSDnoDA0NLVX3O3HiBAATJkxAEATULi74rV2L99KlqNxqtwIuleR9RVxPdsQrpD0KpZI2fQcy8c138Q2Tg25LcBw1kmbff4fisX+RnGR9OwqA3EydxUqZJTh6ejH6+VfpP2MOWluxDEbK1DWAHTt2sHv3biZOnMgnn3xitdS1usTWoGXQzNZET2yOrUGD1qaQ5DN1uzoGUFhowuRSUG0/hU6FsZ8/HnM7Ytui6uwVKawGHBwcyMgQf58yMjLMshqoKQ0nICshdCA8sg+GLAe72pnZWY3QQTD1Fxi+CnR1J9V8R2HnKl7jGb9B097V968PdA4Q9ax4jH7WLWa+k+nVpBffDPuGqa2mYtdAFTc7eXbis0Gf8XTnp9HfKTWtdYyLrQtv9HqDzwZ9Rnt38yXTVSjQnLa+ITSA0mDAfe5TNN28GX2nTnWyT2sj9aDTzc2tVDQg/EY9UZcuXdix4+YgzWHIYJr9tBWXhx9CYWNTo+POyLCilDbg6jeACa+/TZ+HH8XWXv6drglqNzeazxzNiKfa4+5fN++hg5tltX16B0d6T5rKpKWr8G9V9vMtZeoagOaGPUBubi4tWoj+stZIXasPwrp7M/6VbrSNUVNUUH1gZA0uZVWx4qRUYNfNC895HTFG+6HUVj6ZL6XVQEhICMeOHaOoqIjt27fTtas4FqxOvbQmNMx8HKVKXD1pNQZ+Xwm/vwsF0vkU1AyFuLITOQ88W9XzsdxBeITDxG8g7mfY9RokVD3LWycYvKDrTOgwRV4Rkwi9Rs+c9nOY1GIS60+sZ2PsRjILMuv7sOjk2YlprafR1UsOuKWitVtrPhn4CTsv7uTDYx9yJKVq2eSueb4I2dYtHle5uuI8aSJO48ahsr9zvBFB+kFnamoqkZGRhIWF8fbbb2NjY0N0dDSrV68uo+SmsrfDfe5cnKdMIfWT9VzfuJHiTPPu6UKvAAryrROQeQc70mVoU7yDG6f0dUPEO9iR0U93JO6vZP7+5RJX/rHed7fO3hOIrbafjb2BjkNG0H7gUDSVTApImboGcPHiRe677z4yMzP56aefADF17ZtvvjHr9Q0dra2aTvdE07xHa/76ZhPHd++gIC+3zvb/96lfaOrXEgrKfjfYtnDBOCAAjZt5k6Vt2rThpZdeqvT56qwGvv/+e7Zs2cKMGTOYNm0aU6dOJSIiAicnJz7//HNAVC+dNm2aeSdmJg0zICtBZw+9n4UuM+DvL+Dgp3DleN0eg0oHYfdA5FxwD6vbfd9NhPQXH5f2w/4P4MQWKKy7LwIA3JpD99niRIC6fmpa7nQcdA7MbjebSS0m8XXc13x95mvOp9eNklMJBq2BgQEDGRE8QpaytyK9/XrT2683x68e57PYz9h6YSsFxeVnXrtddwGs8xnQhYXhdN8YHEaMQKmzXopcfSL1oPO3337D2dmZxYsXs3btWubMmVNlvYTaxQX3J5/AZdpU0r74grTNmzGdOVvlPgqaSCt5r3fQEtzRg5DOHrj7y5No1kChUBDaxZPQLp5ci88idl8icX8mkZsp8WqKsmrhGO+QMFr3GUBIt55otObd0+fPn2fKlCkAnDx5kqioKEJDQ1mzZg3btm1j3rx5HD16lNmzZ+Pp6Vnpaomfnx/79u3jq6++YunSpbz99tuWnVsjweDsSsyDM+g5diLHd2/n8M/fcz3R+rYk+XnZFLkVo0oAhY0K25au2HX2LJWyN5dblUpLMgcssRpYuXJlmbYJEyYwYcKE0r8tUS+1hIYdkJWgdxZXLLrOhPiDcHwzxG6B6xessz+1LTTrDeHDxRTKu3yVZOnSpcTExFSq+gRifcKgQYPK9Tl48CAdOnSgoKAAtVrNZ599xnvvvYezszOff/45Op2OmTNnsm7dOvEFTTqJj0FL4fjXcPwbuPQnFORY4cwU4N1OTEFtPkgUl5GpE4xaI5NbTmZyy8kcTTnKj+d/ZOelncRnxVtlf3q1nk6enRgUOIgY/xh0qjtzcN4QaeHagsURi1nQeQG7Lu1i+8Xt7EvYR36RKHMcJPHvvLZZM4wDB2IcNAhd00BpN96AkWrQ6ewsirOMGDGC5cuXm71/lb09Lg89hMtDD5F34gTp331PxtatFCYmluub7xYItUx60dqoaNrOjZDOnviGOsnecXWIi489PUcH021EM/45eo3Y3xO5eOyaJMIfptzyK5tuAU1p2q4jzbtHWuQdFxwczP79+0tT10BM5711cF6Suubj41PapyJKxjAKhQKj0YitrSixbo3UtYaCTq+n/cChtBtwD/GnTnBm/x+cPfAHaUnl72kp0OhsyHDLoFlUZ2zDXFBoal5VNXfu3EqfCw2tnU6Fpeql5tI4ArJb8WkvPvr9C5KOQfwB8d+ko5B8HEyWLqUrxBQ150DRR6xZtGhmrL45YJMyILm9raioqGxA0sAoqU+49cN9+xcaiGkzzz77bLnXr1q1ivbtxXqSW/0cvvrqK9asWcO8efNKi2KDg4NvvtDGCB0mi4+iAjEQv/ArXPgNLv1VsxRWhQpcg8GjpaiUGDIQjA1fbOJOp5VbK1q5tWJB5wVczrzMX0l/8Wfinxy/dpz4zHgKBcu9b1xsXGjm2Iz2Hu3p5tWNVm6t0ChlA+/6xEHnwLCgYQwLGkZOQQ5/Jv7JoZRDuJ24hGBvT3FWluUbVSrRNg3EtmUrbDu0x65TJ7TVrBbdaUg56DSZTAiCgE6nY+/evTRrJsrHWzrotAkPxyY8HI8F8zH98w85+/eT/ddf5B48REF8PLn2nhYHZDZ2Gtz9DbgHGPEINOLb3Am1phGIQt3BqFRKmrZ1o2lbN3IzTSSeSSf5QjrJ5zNIuZiJKc9yMZDsDDtc/QJwD2iKb1hLAtt2wN65ZtYjUqauDRgwgAkTJqBUKtHpdKX3lzVS1xoaCoUC3+Yt8G3egqgJD3Ht8kX+OXqY5HNnSD53htT4ywiC5SnIegdHPINC8AoKxSs4FJ/mLVBr7t7f6cYXkN2KZ0vxUYIgiKtmSUchMxEK86HIJA7oi0ziA8DBF5wCxSDM0R80lRclSxmQVNR2q0pPmYCkgVCb+oTjx4/j6+vLmTNngPJ+DlOnTgVuFsU++eSTFe9ApQG/LuIjcq54nbNTIP0yZCTceMSLq2gqrfhQ68R/Nbbg6Cf6wzkFVnmtZeofX4MvvgZfRgaPBKCguIBLmZf4J/0fknKSyC7IJqcgh5zCHExFJnQqHbZqW4xaI042Tvgb/Ql0CMRB19hsFe4u9Bp9aUojHUAQBAoTEihITqYwOZnCK1coTElBKCgAhRIUClAqUOr1aDy90Hh5ovb0QuPthfK2+pGaTqANGzaM3bt3s2nTptJaqUOHDjF//nwKCwuZO3cuffr0aXATaFIOOocNG8bAgQOxt7fHycmJDRs2AOKgc8iQmvnNaf390fr74zh6NADFubl4XskhMK2YzNR8stPyEIpBqVLceChL/6+1VePorsfJU4+t4WYa+dKlS4kprP01zszMZPjw4RQUFGA0Gtm4cSMGg4EJEyawfv36ejcUlhop743b25RagVffWVDm3shOzyctKYfryTnkZVWe2qjSKHFws8XJU4/RzRaVqmpzb3OROnVt9+7dZf62VupaQ8fF1w8XX7/Svwvy8rgWf4nMaylkXU8lNyOd/OxsUChQKACFEpVKhZ2TM/bOLhicXTG4uNY40L5jEWSq5ODBg8LcuXPLtE2aNKnM31lZWeXaBEEQjh07Jrz44otCr169hIKCgkrbfvjhB+Gtt96yyvHXli+++EJ49913y7Tdfq7ff/+9sG7dunKvffjhh4WUlJTSc927d6+wYMECQRAEoaCgQOjdu7cgCIIQGxsrTJ061TonIHPX8OabbwoHDx6sss+rr75apk9GRoYQHR0tRERECIMHDxYyMjIEQRCEFStWCJ07dxa6du0q/P7774IgCML48eOF4uJi652ATK0pKioShg8fXqatou/me++9t9y1TEhIEF588UVh27ZtpW0jRowQsrOzy/R76qmnhLi4OOkOWgKq+uyfPHlSOHLkSK22/8ADDwhFRUW12oZUSHmNc3NzhYSEBEEQBGHt2rXCypUrBUEQhHfeeafM5+BOQOp7o6K2hnhvyNTst1EQBGHo0KGCg4NDmWu8YcMGoVu3bsLgwYOF9PR0IS8vT5gyZYpVjvtuo+HJ3jcwalMwvWLFCmbNmlVtmzUM5qTGUj+H06dPYzQacXW96VVTl34OMncXNZX+1mg0bNiwgT179jBs2LDS2dOPP/6Yffv2sWnTJt544w2gvPS3TMNDSsXBc+fOkZeXx+jRoxk+fDjJyclAw5S5njt3bqWrHqGhobRu3bpW29+wYQPKBmKoLOU1trGxKW3TaDSoVGIKZHR0NFu2bJHwqOsfqdU4K2priPfG3Y6Uthi3lp1MmDCBNWvW3BFebA2FhvEN2wiQIiCpqK2hU1M/h6NHj7J//34GDBjA33//zYwZM+rUz0Hm7qKmg43KBmQBAQHk5+eTlpaGi4uYVnEnDtLuNKRUHExOTiYuLo5NmzYxffp0Fi1aBDSOCbQ7GalVJUFMXVuzZg33338/cGdeY2u8b7dzJ75vjR0pA/Hby0727dsHyIG4VMgBWTVIGZBU1AYNOyBp06YNcXFxlT5fWX3CyJEj2bNnD1u3bqV169asXr0ajUZT6ufwySeflAa0talPkJGB2g82bh+Q9e7dm+bNm9OvXz/mzJkDyIONxoSlE2gV4eDgQKdOndDr9URHRxMbW703kkzdIcU1BrF+8cEHH2TRokV3RdaGVO+bTONAykA8LS0No1FUHXdwcCAtLQ2QfxulonGLetQBNS2YHjlyJCNHisIEUVFRrF69GrVaXa4NGrZKT22KYku4VdWrrvxAA51BAAACT0lEQVQcZO5OaiL9ffuALCMjgw0bNnD69GmuXLnCtGnT+PHHH+v5zGTMQUrFweDgYK5cuUJRURGHDx8mMFCU0G/IE2h3A1JeY4CFCxfSo0cPoqOjS9vuxGss9ftWEXfi+3anIIUthlx2Yl3kgKwapA5Ibm9rDAFJY/RzkLm7qM1g4/YBmVKpRK/Xo9VqcXBwIDtb1OeWBxsNHykVB6dNm8bUqVOJiopCqVTeVTLXDRkpr/GQIUNYsmQJ3bt3Z/Pmzdx3333MnDnzjszakPreqKhNvjcaHlIG4nLZiZWpb1URGRkZmdpSVFQkDB06tEzbrQpily9fFh577LFyr4uPjxc0Go3Qq1cvoVevXsKqVasEQRCERYsWCV27dhU6deokfPfdd4IgiMprP//8s/VOQkYSrKk4mJ+fL0yePLnGr5eRhrtJVVJK5Hvj7qOmv42CIAizZ88WAgMDhXbt2glr1qwRBEEQ1q9fL3Tr1k0YNGiQkJaWJgiCqK556tQp65zAXYRCEITaW6vLyMjI1DNVeeycOnWK/Pz8WqnNjR8/nvXr1zcYtTkZGRkZGZnqsOZvo8lkYvr06XKmkwTIAZmMjIyMjIyMjIyMjEw9IU/1ysjIyMjIyMjIyMjI1BNyQCYjIyMjIyMjIyMjI1NPyAGZjIyMjIyMjIyMjIxMPSEHZDIyMjIyMjIyMjIyMvWEHJDJyMjIyMjIyMjIyMjUE3JAJiMjIyMjIyMjIyMjU0/IAZmMjIyMjIyMjIyMjEw9IQdkMjIyMjIyMjIyMjIy9cT/Awc5RmrNOc3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37" y="-6091583"/>
            <a:ext cx="8267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3932" y="790140"/>
            <a:ext cx="5250475" cy="131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947" y="-609158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7631" y="-5967758"/>
            <a:ext cx="33147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261520"/>
            <a:ext cx="3260989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4039383"/>
            <a:ext cx="3260990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4414"/>
            <a:ext cx="4503842" cy="158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416" y="-1706360"/>
            <a:ext cx="1732509" cy="157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953" y="-484861"/>
            <a:ext cx="3568406" cy="252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140" y="-1608400"/>
            <a:ext cx="2195513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90" y="636075"/>
            <a:ext cx="2041803" cy="121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755" y="636075"/>
            <a:ext cx="2204822" cy="127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4922535" y="627413"/>
            <a:ext cx="5150577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grosses commandes et facilités de paiment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petites et moyennes commandes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commandes non reçues</a:t>
            </a:r>
          </a:p>
        </p:txBody>
      </p:sp>
    </p:spTree>
    <p:extLst>
      <p:ext uri="{BB962C8B-B14F-4D97-AF65-F5344CB8AC3E}">
        <p14:creationId xmlns:p14="http://schemas.microsoft.com/office/powerpoint/2010/main" val="232208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44624"/>
            <a:ext cx="8976259" cy="1969770"/>
            <a:chOff x="0" y="283875"/>
            <a:chExt cx="8976259" cy="1969770"/>
          </a:xfrm>
        </p:grpSpPr>
        <p:sp>
          <p:nvSpPr>
            <p:cNvPr id="2" name="Rectangle 1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specif,, 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758" y="283875"/>
              <a:ext cx="81436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échantillon </a:t>
              </a:r>
              <a:r>
                <a:rPr lang="fr-FR"/>
                <a:t>strat de 3000 </a:t>
              </a:r>
              <a:r>
                <a:rPr lang="fr-FR" smtClean="0"/>
                <a:t>+ quant_norm + UMAP 6</a:t>
              </a:r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934755" y="2132856"/>
            <a:ext cx="6041504" cy="1211682"/>
            <a:chOff x="2934755" y="2132856"/>
            <a:chExt cx="6041504" cy="121168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755" y="2132856"/>
              <a:ext cx="6041504" cy="121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Ellipse 4"/>
            <p:cNvSpPr/>
            <p:nvPr/>
          </p:nvSpPr>
          <p:spPr>
            <a:xfrm>
              <a:off x="3606868" y="2338295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/>
            <p:cNvSpPr/>
            <p:nvPr/>
          </p:nvSpPr>
          <p:spPr>
            <a:xfrm>
              <a:off x="5155603" y="2962805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6674746" y="2385366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8230455" y="2874026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31541" y="3529259"/>
            <a:ext cx="4680520" cy="906952"/>
            <a:chOff x="431541" y="3529259"/>
            <a:chExt cx="4680520" cy="90695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41" y="3529259"/>
              <a:ext cx="4680520" cy="90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Ellipse 11"/>
            <p:cNvSpPr/>
            <p:nvPr/>
          </p:nvSpPr>
          <p:spPr>
            <a:xfrm>
              <a:off x="2348480" y="3653406"/>
              <a:ext cx="783359" cy="7828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-2903493" y="1214175"/>
            <a:ext cx="2695158" cy="2315084"/>
            <a:chOff x="76643" y="1214175"/>
            <a:chExt cx="2695158" cy="23150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3" y="2338295"/>
              <a:ext cx="2695158" cy="119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Ellipse 12"/>
            <p:cNvSpPr/>
            <p:nvPr/>
          </p:nvSpPr>
          <p:spPr>
            <a:xfrm>
              <a:off x="1733550" y="2482623"/>
              <a:ext cx="104775" cy="5272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98874" y="1214175"/>
              <a:ext cx="2448619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mtClean="0">
                  <a:solidFill>
                    <a:srgbClr val="FF0000"/>
                  </a:solidFill>
                </a:rPr>
                <a:t>Refaire en prenant 5000</a:t>
              </a:r>
            </a:p>
            <a:p>
              <a:r>
                <a:rPr lang="fr-FR" smtClean="0">
                  <a:solidFill>
                    <a:srgbClr val="FF0000"/>
                  </a:solidFill>
                </a:rPr>
                <a:t>Et 5 clusters</a:t>
              </a:r>
              <a:endParaRPr lang="fr-FR">
                <a:solidFill>
                  <a:srgbClr val="FF0000"/>
                </a:solidFill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94" y="3364800"/>
            <a:ext cx="3542906" cy="17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736" y="2159849"/>
            <a:ext cx="3086766" cy="109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3653406"/>
            <a:ext cx="4326632" cy="109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0" y="4807877"/>
            <a:ext cx="5091286" cy="17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38" y="5168248"/>
            <a:ext cx="65579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92" y="5017105"/>
            <a:ext cx="2348457" cy="15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206436" y="6859960"/>
            <a:ext cx="5892832" cy="203132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enthousiastes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mécontents (retard de livraison)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content (grosses commandes)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content (petites commandes)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4: mécontent (sans retard)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5: indécis (article </a:t>
            </a:r>
            <a:r>
              <a:rPr lang="fr-FR">
                <a:solidFill>
                  <a:srgbClr val="FF0000"/>
                </a:solidFill>
              </a:rPr>
              <a:t>non reçu) et nombreux </a:t>
            </a:r>
            <a:r>
              <a:rPr lang="fr-FR" smtClean="0">
                <a:solidFill>
                  <a:srgbClr val="FF0000"/>
                </a:solidFill>
              </a:rPr>
              <a:t>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6: mécontents (article non reçu) et nombreux articles</a:t>
            </a:r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54" y="3752705"/>
            <a:ext cx="3795463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0" y="44624"/>
            <a:ext cx="8976259" cy="1969770"/>
            <a:chOff x="0" y="283875"/>
            <a:chExt cx="8976259" cy="1969770"/>
          </a:xfrm>
        </p:grpSpPr>
        <p:sp>
          <p:nvSpPr>
            <p:cNvPr id="4" name="Rectangle 3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specif, 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758" y="283875"/>
              <a:ext cx="81436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échantillon </a:t>
              </a:r>
              <a:r>
                <a:rPr lang="fr-FR"/>
                <a:t>strat de 3000 </a:t>
              </a:r>
              <a:r>
                <a:rPr lang="fr-FR" smtClean="0"/>
                <a:t>+ quant_norm + UMAP 13</a:t>
              </a:r>
              <a:endParaRPr lang="fr-FR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401094"/>
            <a:ext cx="4273103" cy="82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1" y="2141478"/>
            <a:ext cx="6185520" cy="124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6872" y="2370256"/>
            <a:ext cx="3062805" cy="13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488058" y="805354"/>
            <a:ext cx="4553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Avec 6 composantes, les échantillons sont plus</a:t>
            </a:r>
          </a:p>
          <a:p>
            <a:r>
              <a:rPr lang="fr-FR" smtClean="0"/>
              <a:t>Représentatifs de l’ensemble du dataset</a:t>
            </a:r>
          </a:p>
        </p:txBody>
      </p:sp>
    </p:spTree>
    <p:extLst>
      <p:ext uri="{BB962C8B-B14F-4D97-AF65-F5344CB8AC3E}">
        <p14:creationId xmlns:p14="http://schemas.microsoft.com/office/powerpoint/2010/main" val="271611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3033" y="2070348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2097782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88" y="-50306"/>
            <a:ext cx="8077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108" y="-50307"/>
            <a:ext cx="8172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6618" y="7803251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1274" y="4794498"/>
            <a:ext cx="7337648" cy="14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02" y="7898501"/>
            <a:ext cx="37099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8892" y="6161507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1240085" y="-2342127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672374" y="-419639"/>
            <a:ext cx="814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échantillon </a:t>
            </a:r>
            <a:r>
              <a:rPr lang="fr-FR"/>
              <a:t>strat de 3000 </a:t>
            </a:r>
            <a:r>
              <a:rPr lang="fr-FR" smtClean="0"/>
              <a:t>+ </a:t>
            </a:r>
            <a:r>
              <a:rPr lang="fr-FR" b="1" smtClean="0">
                <a:solidFill>
                  <a:srgbClr val="FF0000"/>
                </a:solidFill>
              </a:rPr>
              <a:t>stand</a:t>
            </a:r>
            <a:r>
              <a:rPr lang="fr-FR" smtClean="0"/>
              <a:t>+ UMAP 6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506738" y="-461969"/>
            <a:ext cx="814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échantillon </a:t>
            </a:r>
            <a:r>
              <a:rPr lang="fr-FR"/>
              <a:t>strat de 3000 </a:t>
            </a:r>
            <a:r>
              <a:rPr lang="fr-FR" smtClean="0"/>
              <a:t>+ </a:t>
            </a:r>
            <a:r>
              <a:rPr lang="fr-FR" b="1" smtClean="0">
                <a:solidFill>
                  <a:srgbClr val="0000FF"/>
                </a:solidFill>
              </a:rPr>
              <a:t>quant_norm</a:t>
            </a:r>
            <a:r>
              <a:rPr lang="fr-FR" smtClean="0">
                <a:solidFill>
                  <a:srgbClr val="0000FF"/>
                </a:solidFill>
              </a:rPr>
              <a:t> </a:t>
            </a:r>
            <a:r>
              <a:rPr lang="fr-FR" smtClean="0"/>
              <a:t>+ UMAP 6</a:t>
            </a:r>
            <a:endParaRPr lang="fr-FR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6042" y="2348880"/>
            <a:ext cx="38671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72168" y="9765704"/>
            <a:ext cx="1311592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9333" y="6388788"/>
            <a:ext cx="43910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9999" y="-240083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6514" y="89148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7803251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81" y="7803251"/>
            <a:ext cx="4098596" cy="181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88" y="6203051"/>
            <a:ext cx="82581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4693168"/>
            <a:ext cx="7049616" cy="141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75" y="2373660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9769524"/>
            <a:ext cx="1311592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072" y="6388787"/>
            <a:ext cx="4505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94" y="-272288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94" y="-57203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15546" y="-696638"/>
            <a:ext cx="163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/>
              <a:t>7 segments</a:t>
            </a:r>
            <a:endParaRPr lang="fr-FR" sz="2400" b="1"/>
          </a:p>
        </p:txBody>
      </p:sp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8308" y="13870160"/>
            <a:ext cx="81534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796242"/>
            <a:ext cx="81534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0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859010" y="-181455"/>
            <a:ext cx="8077200" cy="1540371"/>
            <a:chOff x="533400" y="2564904"/>
            <a:chExt cx="8077200" cy="154037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52725"/>
              <a:ext cx="80772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533400" y="2564904"/>
              <a:ext cx="700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stand</a:t>
              </a:r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859010" y="5038224"/>
            <a:ext cx="8077200" cy="1704181"/>
            <a:chOff x="534566" y="1801019"/>
            <a:chExt cx="8077200" cy="170418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66" y="2152650"/>
              <a:ext cx="80772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ZoneTexte 7"/>
            <p:cNvSpPr txBox="1"/>
            <p:nvPr/>
          </p:nvSpPr>
          <p:spPr>
            <a:xfrm>
              <a:off x="534566" y="1801019"/>
              <a:ext cx="523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yeo</a:t>
              </a:r>
              <a:endParaRPr lang="fr-FR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807368" y="3501008"/>
            <a:ext cx="8077200" cy="1537216"/>
            <a:chOff x="566192" y="3903841"/>
            <a:chExt cx="8077200" cy="153721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92" y="4088507"/>
              <a:ext cx="80772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ZoneTexte 8"/>
            <p:cNvSpPr txBox="1"/>
            <p:nvPr/>
          </p:nvSpPr>
          <p:spPr>
            <a:xfrm>
              <a:off x="578518" y="3903841"/>
              <a:ext cx="13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q</a:t>
              </a:r>
              <a:r>
                <a:rPr lang="fr-FR" smtClean="0"/>
                <a:t>uant_norm</a:t>
              </a:r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3827756" y="1379512"/>
            <a:ext cx="8115300" cy="1663402"/>
            <a:chOff x="567730" y="5350396"/>
            <a:chExt cx="8115300" cy="166340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0" y="5661248"/>
              <a:ext cx="81153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ZoneTexte 9"/>
            <p:cNvSpPr txBox="1"/>
            <p:nvPr/>
          </p:nvSpPr>
          <p:spPr>
            <a:xfrm>
              <a:off x="730918" y="5350396"/>
              <a:ext cx="9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minmax</a:t>
              </a:r>
              <a:endParaRPr lang="fr-FR"/>
            </a:p>
          </p:txBody>
        </p:sp>
      </p:grpSp>
      <p:sp>
        <p:nvSpPr>
          <p:cNvPr id="4" name="AutoShape 8" descr="data:image/png;base64,iVBORw0KGgoAAAANSUhEUgAAA1QAAACOCAYAAAA2LEmJAAAABHNCSVQICAgIfAhkiAAAAAlwSFlzAAALEgAACxIB0t1+/AAAADh0RVh0U29mdHdhcmUAbWF0cGxvdGxpYiB2ZXJzaW9uMy4yLjIsIGh0dHA6Ly9tYXRwbG90bGliLm9yZy+WH4yJAAAgAElEQVR4nO3dfVxUZf7/8ddwI4q3gKIEJOAgAoKYgOxaihriTZoWKaaBomFqP6223dxtLd1va9o+ts3SdqPUsDTLbqRvqXnf3aYsarWmJqaYEJmCmJp3wPX7g++cQBgYcJg5M3yej4eP4jDnnM85nPd1zXXOnDMGpZRCCCGEEEIIIUSjudi7ACGEEEIIIYRwVDKgEkIIIYQQQogmkgGVEEIIIYQQQjSRDKiEEEIIIYQQoolkQCWEEEIIIYQQTSQDKiGEEEIIIYRoIhlQCSFs6tVXX8VgMJCYmGjvUpyWaR/HxMTYuxTh5IKCgjAYDOzatctqy9qwYYNFr1+wYAEGg4EpU6YA+mxbEhMTMRgMPPfcc/YuReiEwWDAYDBQUFDQqPn0eHw7K1PbMnbsWIvnkQGVEKJFMb3BefXVV+1dihA3pCmDmaa+mXMEERERzJ07l5SUFHuXIoTVXX98FxQUaHkW9udm7wJE8yovL8fNzfH/zNeuXcPd3d3eZQihq2OxsrISABcX658b09N2CmGJ+Ph44uPj7bJuyYtobvY8vvXC2jmz5vLkClUDTKP/Z555huDgYDp16sQzzzzDp59+SlhYGJ06dWLOnDk15lm5ciV9+vShXbt2hIaGsmjRIsrLywH4+uuvSUhIwMvLC3d3d/z8/HjwwQe5evUqALt27cJgMBAUFMSiRYvw9fXF19eXv/3tbw3WOmXKFAwGAzNmzCApKYlWrVrx2WefUV5ezjPPPEN4eDht27YlIiKCrKwsAI4dO4aLiws+Pj5cu3YNgBMnTmAwGPDx8dHqqsvWrVvp168fbdu2pWPHjtxyyy28++672u9fe+01+vXrR/v27fH29mbGjBna79577z3i4uJo37493bt3Z/bs2ZSVlQE1z7r861//4qabbmLYsGEAHDhwgFGjRuHr60uXLl24++67+f777xvcN8J2TH+7ZcuW0bNnT9q3b8/kyZNrHUuVlZU8+uijdOzYkZCQENasWdPgsk1Xl/74xz8ycOBAPD09GTBgACdOnNBe8/XXXzN8+HA6d+5Mly5dGD16NN9++602/8cffwzA1KlTMRgMLFiwwOz6qudxwYIF+Pj4kJmZCcBnn31GYmIiXl5e3HTTTWRkZFBSUqLNe+jQIcaNG8dNN91EmzZtiImJqVFnXQoKCrjnnnvw8/PDy8uLwYMHs2fPnlrb/9hjj9G/f39atWrF999/zw8//MCwYcNo27Ytt912G8ePH6+17IayY/q7PffccwQHBxMWFoZSij/96U8EBgbi4eFBt27dSE5OrrGdwj6CgoK042nw4MHaVdf62tbqZ7KDg4MbvLpl+thLSkoKaWlptGvXDqPRyLZt22q9dt++fcTExNC+fXvGjRtn0THy4osvEhgYSJcuXers4+rru+pS/SNRSiltG/fu3au9JiQkBIPBQF5eXr21NbWPevfddzEajXTs2JHf/e532kkP0XSO+D7sgQceYPTo0Xh6ehIdHc2XX35Z67VbtmwhNDSUTp06MW3aNC5dulTvsqsf3wUFBQQHB9faRwUFBQ3mxpTrESNGMHnyZDw9PYmPj+fo0aNkZmbSrl07evfuzb59+wCa3A+YrqAvWbKEqKioOtuG+vrR+nJmTn39f/Wa/vrXvxIZGUnr1q0BOHjwIAkJCXh6ejJ69Oim9XFK1AtQgPL19VUTJ05UgDIYDMrX11elpaWp1q1bK0Bt3bpVKaXUv/71LwWowMBANXXqVBUVFaUAtWDBAqWUUtu2bVO33XabmjZtmsrMzFT+/v4KUE8//bRSSqmdO3dq6wwPD1fjxo3T1nnkyJF6a01PT9fmHTRokJo6darau3evmjdvngJUWFiYmj59ugoODlaAevXVV5VSSt16660KUBs3blRKKfXMM88oQM2cObPe9fn7+ytXV1d13333qalTp6p+/fqphQsXKqWUysrKUoBydXVVKSkpatKkSWrw4MFKKaU+/PBDBahWrVqptLQ0FRkZqQCVnJyslFLq+PHj2nZ4e3urjIwM9ac//UkVFxcrLy8v5e7ursaNG6dSUlIUoHr16qUuX77clD+vaAbV/3bp6emqTZs2ClCvvPKKUkqpVatWKUC5uLiohIQEdffdd2vH+FdffVXvsgcNGqQdV/fee6+6+eabFaAmT56slFLqhx9+UJ06dVKAGjVqlEpKSlKA6tatmyotLVUvvPCClrmkpCQ1d+5ctWnTJrPrq55Hf39/df/996u///3v6r///a9q1aqVateunUpNTVXJyckKUIMHD1aVlZWquLhY+fj4KED17dtXTZ8+XUVHR6v9+/ebXdeFCxe0bA4cOFDdddddClCenp7q6NGjNbbfYDCoO+64Q02ePFn98MMP2vRevXqp++67T3l4eChA9enTRymlLMqOaTvbtGmj0tLS1IwZM9TWrVsVoLp3765mzpyp7rnnHuXn56eOHz9u8fEgmsfChQtV+/btFaDuvvtuNXfuXLVw4cJ629a5c+dqf+epU6equXPnqvz8fLPrePLJJ7XXDx06VPXv31/r30y6d++uANW+fXs1depUFRQUpAB111131Vu/KVsuLi7q3nvvVdHR0crFxUUB6r333lNKqQb7LlN96enpSqlf25ZBgwYppZT685//rAD1hz/8QSmlVG5urgJUREREvbU1tY86cuSIcnNzU4C688471YABA7Rt+sc//lHvOoV5jvo+bOzYsSoiIkIB6tZbb621PV27dlVTp05VXbp0UYB65JFH6l129eO7pKRETZ06VVvW3Llz1dy5c1VJSYnFuTEYDGr48OEqLCxMAapjx44qNjZW/eY3v1GAGjBggFJKNbkfMLUN7dq1q7NtaKgfNZczcxrq/6vX5OrqqiZMmKBSUlLUtWvXVI8ePRSgYmNj1T333KNcXV21HFtKBlQNMP0xX3vtNaXUr3+M3//+90oppb3peeaZZ5RSSguPqYObNGmSFhyTjz/+WC1atEg9/PDDasiQIdqbO6V+DbKrq6sqLi5WSintTeP69evrrdUU5IEDB2rTKisrVbt27Wp0oKNHj1aA6t+/v1Lq18GPqVOKjY1VgPriiy/qXZ+vr69q27atWr9+vTp8+LCqqKhQ5eXlSimldUDPPvus9vqrV68qpZQaMWJEjcbt9OnTWif07bff1gjR9u3btflNA73w8HCt8TA1RPW9KRa2ZfrbvfXWW0oppdLS0hSgZs+erZT6tVPw9fXVjomxY8cqQD366KP1Lts0cJg1a5ZSSqmVK1cqQEVGRiqllFqyZIkCVGJiojZPTEyMAtRLL71UYxmrVq1qcFtMeTQYDDXeeM6aNUvLkOlYNA1iDh06pP72t79pg6mKigptvmvXrpld15tvvqkAFRISos1j2i9//OMfa9R+3333afOdPHlS2+fff/+9UkqpRx55pMaAypLsmJaxYsUKbdkbN27U3kzv3LlTnTp1SlVWVtbYJmE/pv5o586dSqmG21alfv07WzIoNr3xioyMVJWVlerYsWPa/KdPn65Rw3PPPaeUUurLL7/UXnP+/Hmzy542bZoCVEZGhlJKqZKSEuXu7q4NqCzpuxoaUB05ckQBKigoSCml1KOPPlrjjbM5Te2j/ud//kcBasiQIUqpqrx37dpVBlQ3yBHfh40cOVIppdSOHTsUoNq2bVtrezZs2KCUUmrDhg0KUJ07d6532dcf39WPQ5PG5MZoNKrKykptue7u7qqsrEx9/fXXCqpO5inV9H6gobahoX7UXM7MsaT/N9U0f/587TWffvqpgqqTQhcvXlRK/XpMNWZA5fg319hIeHg4AJ06deLEiROEhYUB0L59ewAuXrwIoN3o+84779SY/9SpU1y4cIEXXniBP/3pT7WWf/r06Ro/d+vWjW7dumnr/P7777lw4YJFtf72t7/V/v/MmTPafKtWrarxuqNHjwIwfvx45syZw4YNGzh8+DB5eXn07NmThISEetfz0ksv8fvf/5577rkHAB8fH5YtW0Zqaqr2kaPqyzB9TtW0j0z7tHPnznTu3Jkff/yREydOEBoaqs0zYMAA7f9N8x06dIhDhw7VuS1CP/r27QtUHb9AreO3R48e2jHRq1cvAAoLC29o2dcfW6Zlf/nllw1+3K4+Xbt2xWg0aj+b1rNnz54aH8mDqmPRdPzHxcXVuL+pvvsZTcsMCwvT5jHtl+trr56LoqIiANq0aUNgYCAAPXv2rHPZlmSn+rKHDRvGrFmzeO211xg8eDAAsbGxvP/++/j5+ZndFmEfDbWt1x8XloqJicFgMGh5g6rMde7cWfvZtE7TMQtVx6apr7ye6bg1/d7b2xsfHx9+/PFHwLK+qyGhoaH85je/4YsvvmDPnj2sX78eFxcXJk+eXO98Te2jrt8mNzc3goODOXXqlEX1ivo50vuw6/soU211bY8pM2fOnOHKlSt4eHhYtI66NCY3vXr1qpHrrl270rFjR21//vLLL8CN9wPm2oaG+tHevXtrP1fPmTmN6f/rym1AQACenp5A7T7UEnIPlYVcXV3r/dkkKCgIgJycHFTVFUCUUhw7dox27drx5ptvAvDUU09RXl7OkiVLAFBK1VhO9TdejX2CS/Uwdu7cmbZt2wLw1VdfafVUVlZqnyHv2LEjd955J+fOndPuD0lLS2twPSNGjCA/P58zZ87w9ttvU1JSwuOPPw6gfba3ekhMn1827aPDhw8DUFJSwpkzZwDo3r272W0xzTdu3Lga+7a4uJhp06ZZsGeELZmOYXPH73fffafdt2c6FgICAm5o2dcfW4D2+WnTsWXKbmPubbi+gzOt5+GHH65xLH733Xfccccd2vH/n//8p8Z6TBmoi2mZR44c0dqD62uvqx5/f38ALl26xMmTJ7Vl1LVsS7JTfdkVFRUsW7aMsrIyjh49SlpaGnl5ebzyyitmt0PYzvXHsiVtq2mw3pjjv6EsA9pAvXr2TMdmXUy/Mx3jpaWlNe5bsKTvsoSpL/v973/PiRMnGDJkSIPtTFP7qOu3qby8vM77GUXTONL7sKZkpnPnzo0aTFXfflOeG5MbS/fnjfYD5tqGhvrR6izZL5b0/3Utz5TbwsJCbRB5fR9qCRlQWdmDDz4IwH333ceUKVNIS0sjIiKCqVOnAlVnAADWrFnD9OnTefrpp5u1HoPBwOzZs4Gqswz3338/EydOJCQkpMbN+KZO59NPP8VgMHDfffc1uOy+ffsycuRIHn/8cVauXAn8ejZm7ty5QFUnNn78eNLT0xkxYgSAVs+iRYuYMmUKiYmJlJeXk5SUVO9ZgUmTJtGpUyfee+89kpOTmTFjBrfffjuBgYFyBtABnTlzhkGDBpGSksKGDRswGAxMmjTphpY5efJkOnbsyM6dOxkzZgzDhw9n//79dO3aVXvUrOkqztKlS3nooYf46quvGr2ezMxM3N3def755xk3bhz3338/t956q3YVa/Lkyfj4+LB//37i4+OZMWMGsbGxHDhwwOwyR40aRffu3fnuu+8YPHgwKSkpvPfee7Rp04aMjAyz8wUEBDBw4ECgKuNpaWksW7asxmuamp1///vfBAcHM2nSJJ599lk+//xzgBpXKoT9mI7lJ554goceeogJEyYA9betpnkefPBBHnrooTrPnDfF/PnzycjI0L63Zdy4cbRr187s6++9916g6kb7SZMmMXjw4BonHCztuxoyYcIEPDw8+PTTTwHLThY2tY+aMGECrq6u7Nixg7Fjx5KYmMhPP/1kca3COvT2PsycGTNmMG3aNO6//36t3sbo2rUrrVq1Aqry9Nhjj1ktN9XdaD9grm1oqB9tLEv6/7okJCQQEhLC+fPnGTRoEOPHj+e9995r9PplQGVlDzzwAK+88gohISG8/fbbbNy4kS5dujB9+nQA/vGPf9CvXz+OHTvGd999xyOPPNLsNT311FMsWbIEb29vXn/9dXbs2EFYWJjW+QIkJydrl7YHDRrEzTff3OByb7/9dr799luys7O1J7WYzljcf//9rF69mujoaDZu3Mj//u//EhISAlS9cXzrrbeIjIzk7bff5ty5c8yYMUM7a2TOTTfdxMcff8wdd9zBl19+yeuvv05RURGzZ8+u8dET4RgGDBjAb3/7W7Zu3Ur37t3Jzs6+4S+ivemmm9i5cyfDhg3j888/Jy8vj1GjRrFz5068vb0B+N3vfkd0dDQHDx5k6dKl5OfnN3o9ffr0Ydu2bQwcOJBPPvmEdevWcf78ef74xz8CVR8V+fTTTxk7dixFRUWsXr2a8vJyvLy8zC6zbdu27Nixg7vvvpvDhw+zbds2Bg0axPbt2xvsYNasWcPtt9/OiRMnOHLkSK12panZ8ff3JzQ0lO3bt/Pyyy/zyy+/8MADD2hXsoV9LViwAKPRyBdffMHSpUuJjIxssG1dsmQJAQEBbN68maVLlzb4ZLHG1LJv3z5Onz7NmDFj6n0aH8CQIUN4/vnn8fPzY9OmTaSkpNTqdyzpuxri5eXF6NGjAWjXrh133XVXg/M0tY8KDQ3ljTfeICQkhO3btxMTE2PRR5WEdenxfVhd/vKXv/DJJ59w5coV0tPTeeqppxo1f6tWrViyZAldunThzTffZPny5YB1clPdjfYD5tqGhvrRxrKk/6+Lm5sbOTk5xMfHc+DAAS3vjWVQ11/jFEIIIYQQQogmMn21w86dO0lMTLR3Oc1OHkrhYNauXUtubm6t6ffee2+zfOGbrdcnxLJly+q86fzBBx9s8kcB6nP06NFaH5EDMBqN2kdHrOmhhx6qc/pzzz1n9XUJ0ZDNmzezefPmWtOHDx/O8OHDb2jZts5WY+Tm5rJ27dpa0+Pj47WPIwpRl+Z8X+Rox+Vf/vIXSktLa01/4oknmmV9paWl/OUvf6k13dvbu9nWaTGLnwcodKH6dxxU/2fJI6AdYX1CmB4Nfv0/06Ohra36d45U/2d6NK211bUuaYqFvVT/rqnq/5588skbXrats9UYpkdFX//P9Ah2IcxpzvdFjnZcmh5Dfv2/48eP1/paB2uo/ij16v+6d+9utXU0lXzkTwghhBBCCCGaSB5KIYQQwqGVlZWRkpJCr169CA8P54svvqC0tJSkpCRCQ0NJSkri7NmzQNWjkefMmYPRaCQ6Opp9+/Zpy8nOziY0NJTQ0FCys7O16Xv37iUqKgqj0cicOXNqPV5ZCGcieRKi8WRAJYQQwqHNnTuX4cOHc/jwYb766ivCw8NZvHgxQ4cOJT8/n6FDh7J48WIANm3aRH5+Pvn5+WRlZTFz5kyg6rP5CxcuZM+ePeTm5rJw4ULtTePMmTN5+eWXtfnquudICGcheRKi8Rz2I3+dO3fWvsRLCFspKCjQvuDRmUiehL3caKbOnTtHTEwMx44dq/ElmmFhYezatQs/Pz+Ki4tJTEzk22+/ZcaMGSQmJjJx4sQarzP9e+mllwC01yUmJjJ48GDtyyLfeOONGq+ri+RJ2Isz5gkkU8J+LM2Uwz7lLygoqFHfli6ENcTGxtq7hGYheRL2cqOZOn78OF26dGHq1Kl89dVX9OvXj6VLl3Lq1Cn8/PyAqu8FM32BcVFRkfbltlD1xchFRUX1Tg8ICKg1vT6SJ2EvzpgnkEwJ+7E0U/KRPyGEEA6rvLycffv2MXPmTPbv30/btm21jyOZGAyGGmfbm0NWVhaxsbHExsZy+vTpZl2XEM1FL3kCyZRwLDKgEkII4bACAgIICAigf//+AKSkpLBv3z66du1KcXExAMXFxfj6+gLg7+/PyZMntfkLCwvx9/evd3phYWGt6dfLzMwkLy+PvLw8unTp0izbKkRz00ueQDIlHIsMqESLV7gtlcJtqfYuQ5dk3wi969atG4GBgXz77bcAbN++nYiICMaMGaM9WSw7O5s777wTgDFjxrB69WqUUuzevZuOHTvi5+dHcnIyW7Zs4ezZs5w9e5YtW7aQnJyMn58fHTp0YPfu3SilWL16tbYsRyE5FpaSPNVPsiTMcdh7qOpy7do1CgsLuXz5sr1L0aXWrVsTEBCAu7u7vUsRwqlI29Ow5mx/XnjhBSZNmsTVq1cJCQlh1apVVFZWMn78eFasWEH37t156623ABg5ciQbN27EaDTi6enJqlWrAPD29mb+/PnExcUB8MQTT+Dt7Q3Aiy++yJQpU7h06RIjRoxgxIgRVt8GUZNkqn6SJ9EYkqeG3WimnGpAVVhYSPv27QkKCrLJ53sdiVKKkpISCgsLCQ4Otnc5QjgVaXvq19ztT0xMTJ03rG/fvr3WNIPBwPLly+tcTkZGBhkZGbWmx8bGcuDAgRsvVFhMMmWe5Ek0luSpftbIlFN95O/y5cv4+PjIwVIHg8GAj4+PnJ2oQ7ubR9Hu5lFWXWZGRga+vr707t1bm2aLL0Y0t46mao5944yk7amftD/25Yg5lkyZJ3myH0fMEkieGmKNTDnVgAqQg6Uesm/q1qnnfXTqeZ9VlzllypRaX1Zoiy9GNLeOpmqOfeOsJF/1k/1jP46aYzlmzJN9Yx+OmiWQY6YhN7p/nG5AJURjDXt1IMNeHWjVZQ4cOFD7vLhJTk4O6enpAKSnp7NhwwZtelpaGgaDgYSEBMrKyiguLuajjz4iKSkJb29vvLy8SEpKYvPmzRQXF/Pzzz+TkJCAwWAgLS2txrLqWkdTNce+EULYluRYCOuQLAlznOoeKiGaYo7bTzZZjy2+GNHcOprKVvtGCNF8JMdCWIdkSZgjV6isqKCggF69ejFlyhR69uzJpEmT2LZtGwMGDCA0NJTc3FwuXrxIRkYG8fHx9O3bl5ycHG3e2267jVtuuYVbbrmFf//73wDs2rWLxMREUlJS6NWrF5MmTdLulxGOyxZfjNjQOuRLE52LtD9CWI/kSQjrcvZMOfcVqsRE6y5v164GX3L06FHWr1/PypUriYuLY+3atXz22We8//77LFq0iIiICIYMGcLKlSspKysjPj6e22+/HV9fX7Zu3Urr1q3Jz89n4sSJ2lN29u/fzzfffMNNN93EgAED+Pzzz7n11lutu22i2Zm+GNHPz8/iL0bcVe2YKywsJDExsd4vRjS3jrpkZmaSmZkJVD11SViRHdoekPZHODHpz4WwHumjrE6uUFlZcHAwUVFRuLi4EBkZydChQzEYDERFRVFQUMCWLVtYvHgxMTExJCYmcvnyZb7//nuuXbvG/fffT1RUFPfccw8HDx7UlhkfH09AQAAuLi7ExMRQUFBgvw10FImJ1m8wbpAtvhjR3DpumA73p6hN2h/RJJLvOkmehFVIvjTOnCnnvkJl4YjZmjw8PLT/d3Fx0X52cXGhvLwcV1dX3nnnHcLCwmrMt2DBArp27cpXX31FZWUlrVu3rnOZrq6ulJeXN/NWiBs1ceJEdu3axZkzZwgICGDhwoXMmzev2b8Y0dw6hI3Zoe0BaX+EE5P+XAjrkT7K6px7QKVDycnJvPDCC7zwwgsYDAb2799P3759OXfunDbCzs7OpqKiwt6lthguAcOtvsw33nijzunN/cWIPj4+da6jqX7dN19abZnCfqT9aZmao40TkqeWSLLUvBw5U/KRPxubP38+165dIzo6msjISObPnw/ArFmzyM7Opk+fPhw+fJi2bdvaudKWY2Tic4xMfM7eZeiS7BvnIu1PyyQ5bh6Sp5ZHstS8HDlTBuWgj5iJjY3VbkgzOXToEOHh4XaqyDG0mH1k+rxyQ5e1P87jp8tVD4Twbf1/jygfZP4BDXUdd87A3Hb9dPYo5P4X38eeqpqw9KWq/9azj1qiFpOrG1TXfnLGTOltm3766D2gWhsHNTNsaXtpQ5KphrWUPIGdt+vjX9ervV9IHmf5/DrIl+TJMjeSKfnIn2jxcov/AMAdwXV/TK8ly/3wDiiv4A462LsUIUQTSRsnhHVoWaIRAyrRIsiASrR4gR5d7V2CbgV2CISLl4BL9i5FCNFE0sYJYR2SJWGODKhEi+fj3tHeJeiWj6cPXD2PDKiEcFzSxglhHZIlYY4MqESL90vlZXuXoFu/XPsFZP8I4dCkjRPCOiRLwhwZUIkW78gv3wPQ08516NGRkiNQXkFPuYdKCIclbZwQ1iFZEubIY9NFi7frkge7Lnk0/MIWaFdle9k3Qjg4aeOEsA7JkjBHBlQ6lZiYqD2mceTIkZSVldm5IueVd8WDvCvSQNYlr7Kt7JsWSNof5yJtnH1JnpyHZEkf9Jgp+cifA9i4caO9S3BqXi76+8ZtvfCiHFwqAFd7lyLsRNofxydtnH5InhybZEl/9JIpuUJlRQUFBfTq1YspU6bQs2dPJk2axLZt2xgwYAChoaHk5uZy8eJFMjIyiI+Pp2/fvuTk5ABw6dIlUlNTCQ8PZ9y4cVy69OtT1YKCgjhz5gwAY8eOpV+/fkRGRpKVlaW9pl27djz++OP06dOHhIQETp06ZduNd2DTOlxkWoeL9i5Dl6a5nZF94yCk/RHmSBvXeJInURfJUtM5e6ac+gpV4quJDb7mjp538OhvH9VePyVmClNipnDmlzOkvJVS47W7puxqcHlHjx5l/fr1rFy5kri4ONauXctnn33G+++/z6JFi4iIiGDIkCGsXLmSsrIy4uPjuf3223nppZfw9PTk0KFDfP3119xyyy11Ln/lypV4e3tz6dIl4uLiuPvuu/Hx8eHixYskJCTw17/+lT/84Q+8/PLL/PnPf26wXiGE9dmj7QFpf4Tzkv5c8iSsR/oo62fK4itUFRUV9O3blzvuuAOA48eP079/f4xGIxMmTODq1asAXLlyhQkTJmA0Gunfvz8FBQXaMp5++mmMRiNhYWF89NFH2vTNmzcTFhaG0Whk8eLFVto0+wgODiYqKgoXFxciIyMZOnQoBoOBqKgoCgoK2LJlC4sXLyYmJobExEQuX77M999/zyeffMLkyZMBiI6OJjo6us7lP//889oI++TJk+Tn5wPQqjkUNGcAAB2YSURBVFUr7W/Tr1+/GvtdCNEySPsjhPVInoSwLmfOlMVXqJYuXUp4eDg///wzAI899hgPP/wwqampPPDAA6xYsYKZM2eyYsUKvLy8OHr0KOvWreOxxx7jzTff5ODBg6xbt45vvvmGH374gdtvv50jR44AMHv2bLZu3UpAQABxcXGMGTOGiIiIG944S0fMdb2+s2fnRs8P4OHx682KLi4u2s8uLi6Ul5fj6urKO++8Q1hYWKOXvWvXLrZt28YXX3yBp6endrABuLu7YzAYAHB1daW8vLzRyxdCWIc92h5o2e1PRUUFsbGx+Pv788EHH3D8+HFSU1MpKSmhX79+vPbaa7Rq1YorV66QlpbG3r178fHx4c033yQoKAioOum3YsUKXF1def7550lOTgaqTvrNnTuXiooKpk+fzrx582y+fS2d9Oe2JXlybtJHWT9TFl2hKiws5MMPP2T69OkAKKXYsWMHKSlVl/zS09PZsGEDADk5OaSnpwOQkpLC9u3bUUqRk5NDamoqHh4eBAcHYzQayc3NJTc3F6PRSEhICK1atSI1NVX7zKQzSk5O5oUXXkApBcD+/fsBGDhwIGvXrgXgwIEDfP3117XmPXfuHF5eXnh6enL48GF2795tu8KFEA7Pmdsf00k/E9NJv6NHj+Ll5cWKFSsAapz0e/jhh3nssccAapz027x5M7NmzaKiooKKigpmz57Npk2bOHjwIG+88QYHDx60yzYKfZE8SZ6EdTlypiwaUD300EM888wzuLhUvbykpIROnTrh5lZ1gSsgIICioiIAioqKCAwMBMDNzY2OHTtSUlJSY3r1ecxNr0tWVhaxsbHExsZy+vTpJmyu/c2fP59r164RHR1NZGQk8+fPB2DmzJlcuHCB8PBwnnjiCfr161dr3uHDh1NeXk54eDjz5s0jISHB1uU7pbaew2nrOdzeZehS29A02TdOxFnbHznpVz9p45qH5Knl5Umy1LwcOVMNfuTvgw8+wNfXl379+rFr1y4blGReZmYmmZmZAMTGxtq1lroEBQVx4MAB7edXX321zt+99NJLteZt06YN69atq3O51T/ruWnTpjpfc+HCBe3/U1JStIZPNGxw13R7l6Bbg/v/CS7nAf+2dymiAS25/TGd9Dt//jzQ9JN+1Tvg6vNcf9Jvz549Ntkua5E2rvEkT5KnukiWms7ZM9XgFarPP/+c999/n6CgIFJTU9mxYwdz586lrKxM+wxiYWEh/v7+APj7+3Py5EkAysvLOXfuHD4+PjWmV5/H3HQhbOXb87l8ez7X3mXo0rcntsm+EbpW/aSfPen5ExTSxglL6SVPoM9MSZaEOQ0OqJ5++mkKCwspKChg3bp1DBkyhDVr1jB48GDefvttALKzs7nzzjsBGDNmDNnZ2QC8/fbbDBkyBIPBwJgxY1i3bh1Xrlzh+PHj5OfnEx8fT1xcHPn5+Rw/fpyrV6+ybt06xowZ04ybLERN+Wf+Qf6Zf9i7DF3K//RB2TdC1/Ry0i8zM5O8vDzy8vLo0qVLc25yo0kbJyyllzyBPjMlWRLmNPmLfZcsWcKzzz6L0WikpKSEadOmATBt2jRKSkowGo08++yz2mPQIyMjGT9+PBEREQwfPpzly5fj6uqKm5sby5YtIzk5mfDwcMaPH09kZKR1tk4ICwS3vong1jfZuwxdCvYKkX0jdE1O+jVM2jhhKclT/SRLwpxGfbFvYmIiiYmJAISEhJCbW/uyZ+vWrVm/fn2d8z/++OM8/vjjtaaPHDmSkSNHNqYUIaymo1s7e5egWx09OsAlA3ChwdcKoSdLliwhNTWVP//5z/Tt27fGSb/77rsPo9GIt7e39rn86if93NzctJN+gHbSr6KigoyMDIc76SdtnLhRkqcqkiVhTqMGVEI4o3PlVYOFADvXoUfnrvwM5Rdl3wiHICf96iZtnGgKyVNtkiVhjgyoRIt3/PIPADjOOTLbOX72GJRXEEkHe5cihGgiaeOEsA7JkjCnyfdQieYVFBTEmTNn7F1Gi/DhxTZ8eLGNvcvQpQ8rOsq+aYGk/XEu0sbZl+TJeUiW9EGPmZIrVKLFO3TN3d4l6NYh1Qauldu7DCHEDZA2TgjrkCwJc+QKlRUVFBTQq1cvpkyZQs+ePZk0aRLbtm1jwIABhIaGkpubS2lpKWPHjiU6OpqEhAS+/vproOqL84YNG0ZkZCTTp09HKaUt9/XXXyc+Pp6YmBhmzJhBRUWFvTbRKQW6lRPoJoOGugQarsq+cRDS/ghzpI1rPMmTqItkqemcPVNOfYWqcFtqrWntbh5Fp573UVl+iR92Ta31+w4hKXQISaHicinFn82q8buA2+v+lubqjh49yvr161m5ciVxcXGsXbuWzz77jPfff59FixYRGBhI37592bBhAzt27CAtLY0vv/yShQsXcuutt/LEE0/w4YcfsmLFCgAOHTrEm2++yeeff467uzuzZs1izZo1pKWlNXGviOtNaPeLvUvQrQmupdCuAuQeqkaxR9sD0v6IujlDGyf9udADZ8gSSB/VHJx6QGUPwcHBREVFAVWPDR06dCgGg4GoqCgKCgo4ceIE77zzDgBDhgyhpKSEn3/+mU8++YR3330XgFGjRuHl5QXA9u3b2bt3L3FxcQBcunQJX19fO2yZEELvpP0RwnokT0JYlzNnyqkHVPWNmF3c2tT7e9fW3haPuKvz8PD4dR0uLtrPLi4ulJeX4+7euM/fKqVIT0/n6aefbnQtQgj7sEfbA9L+COcl/bkQ1iN9lPXJPVQ2dtttt7FmzRoAdu3aRefOnenQoQMDBw5k7dq1AGzatImzZ88CMHToUN5++21++uknAEpLSzlx4oR9ihdCODRpf4SwHsmTENblyJly6itUerRgwQIyMjKIjo7G09OT7OxsAJ588kkmTpxIZGQkv/3tb7n55psBiIiI4KmnnmLYsGFUVlbi7u7O8uXL6d69uz03QwjhgKT9EcJ6JE9CWJcjZ8qgqj8qw4HExsaSl5dXY9qhQ4cIDw+3U0WOocXso//7dnd27ar/dR/nkVv6AQDx3ndUTRsUa/bldR13zsDcduV+8yocKSB+4f9WTVj6UtV/69lHLVGLydUNqms/OWOm9LZNue8tAKq1cVAzw5a2lzYkmWpYS8kT2Hm7Pv51vdr7hXELLJ9fB/mSPFnmRjIlV6hEi1fjTYaoIT5yCpzJA/7X3qUIIZpI2jghrEOyJMyRe6hEi5db+oF21skWgoKCiIqKIiYmhtjYqrPEpaWlJCUlERoaSlJSkvb5YKUUc+bMwWg0Eh0dzb59+7TlZGdnExoaSmhoqHZZHGDv3r1ERUVhNBqZM2cON3IROvebV226b4QQ1mfrNk4IZyVZEubIgEq0eD+dW8NP59bYdJ07d+7kyy+/1C4jL168mKFDh5Kfn8/QoUNZvHgxUHXzZX5+Pvn5+WRlZTFz5kygagC2cOFC9uzZQ25uLgsXLtQGYTNnzuTll1/W5tu8eXOT6/xp/2Kb7xshhHXZo40TwhlJloQ5TjegctBbwmxC9k3denreTE/Pm+1aQ05ODunp6QCkp6ezYcMGbXpaWhoGg4GEhATKysooLi7mo48+IikpCW9vb7y8vEhKSmLz5s0UFxfz888/k5CQgMFgIC0tTVtWU/T06Wn3feMoJF/1k/1jP3po45pCjhnzZN/Yh6NmCeSYaciN7h+nGlC1bt2akpISOWjqoJSipKSE1q1b27sU3fF0aY2ni+32i8FgYNiwYfTr14+srCwATp06hZ+fHwDdunXj1KlTABQVFREYGKjNGxAQQFFRUb3TAwICak1vKk93T5vuG0clbU/9pP2xL1u3cdYgmTJP8mQ/jpglkDw1xBqZcqqHUgQEBFBYWMjp06ftXYoutW7dusabbVGl5No5AGy1Zz777DP8/f356aefSEpKolevXjV+bzAYMBgMzV5HVlaWNqAzl5mSX0rg2iWb7RtHJW1Pw6T9sR9bt3HWIJmqn+TJPhwxSyB5ssSNZsqpBlTu7u4EBwfbuwzhYE5eqboa1MdG6/P39wfA19eXcePGkZubS9euXSkuLsbPz4/i4mJ8fX211548eVKbt7CwEH9/f/z9/dlV7RGshYWFJCYm4u/vT2FhYa3X1yUzM5PMzEwA7eEY1zv580kor6APHW5om52dtD1Cz2zdxlmDZErokSNmCSRPtuBUH/kToinevODJmxc8bbKuixcvcv78ee3/t2zZQu/evRkzZoz2pL7s7GzuvPNOAMaMGcPq1atRSrF79246duyIn58fycnJbNmyhbNnz3L27Fm2bNlCcnIyfn5+dOjQgd27d6OUYvXq1dqymuLNCm+b7RshRPOwZRsnhDOTLAlznOoKlRBNcbLcdjE4deoU48aNA6C8vJx7772X4cOHExcXx/jx41mxYgXdu3fnrbfeAmDkyJFs3LgRo9GIp6cnq1atAsDb25v58+cTFxcHwBNPPIG3tzcAL774IlOmTOHSpUuMGDGCESNGNLnek6oVlF+5kU0WQtiZLds4IZyZZEmYI0eGaPHC3a/ZbF0hISF89dVXtab7+Piwffv2WtMNBgPLly+vc1kZGRlkZGTUmh4bG8uBAwduvFgg3HAJ3K8B7lZZnhDC9mzZxgnhzCRLwhwZUIkWb1TbS/YuQbdGuZ6DthXIgEoIxyVtnBDWIVkS5jR4D9XJkycZPHgwERERREZGsnTpUqDqi0WTkpIIDQ0lKSlJ+1JRpRRz5szBaDQSHR3Nvn37tGVlZ2cTGhpKaGiodr8IwN69e4mKisJoNDJnzhx5rKMQQgghhBDCITQ4oHJzc+Pvf/87Bw8eZPfu3SxfvpyDBw+yePFihg4dSn5+PkOHDmXx4sUAbNq0ifz8fPLz88nKymLmzJlA1QBs4cKF7Nmzh9zcXBYuXKgNwmbOnMnLL7+szbd58+Zm3GQhhBDOQk76CWE9kichmqbBAZWfnx+33HILAO3btyc8PJyioiJycnJIT08HID09nQ0bNgCQk5NDWloaBoOBhIQEysrKKC4u5qOPPiIpKQlvb2+8vLxISkpi8+bNFBcX8/PPP5OQkIDBYCAtLU1blhBCCFEfOeknhPVInoRomkY9Nr2goID9+/fTv39/Tp06hZ+fHwDdunXj1KmqZ/MXFRURGBiozRMQEEBRUVG906t/kZZpuhBCCNEQOeknhPVInoRoGosfSnHhwgXuvvtunnvuOTp0qPklnwaDAYPBYPXirpeVlUVWVhaAfNuzsJrQzg/buwTdCr1tGfz3CLDC3qUI0SA56Vc3aeNEU0ieapMsCXMsukJ17do17r77biZNmsRdd90FQNeuXSkuLgaguLgYX19fAPz9/Tl58qQ2b2FhIf7+/vVOLywsrDW9LpmZmeTl5ZGXl0eXLl0aualC1C2sfTxh7ePtXYYuhXW/XfaNcAj2PumXlZVFbGwssbGxujvhJ22caCx75wn0mSnJkjCnwQGVUopp06YRHh7OI488ok0fM2aMdpNhdnY2d955pzZ99erVKKXYvXs3HTt2xM/Pj+TkZLZs2cLZs2c5e/YsW7ZsITk5GT8/Pzp06MDu3btRSrF69WptWULYws5T2ew8ld3wC1ugnXsWyb4RuqeHk356PuEnbZxoDD3kCfSZKcmSMKfBAdXnn3/Oa6+9xo4dO4iJiSEmJoaNGzcyb948tm7dSmhoKNu2bWPevHkAjBw5kpCQEIxGI/fffz8vvvgiAN7e3syfP5+4uDji4uJ44okn8Pb2BuDFF19k+vTpGI1GevTowYgRI5pxk4Wo6eIvm7n4i9wUW5eL+atl3whdk5N+DZM2TlhK8lQ/yZIwp8F7qG699Vazj7Tcvn17rWkGg4Hly5fX+fqMjAwyMjJqTY+NjeXAgQMNlSJEs4hsG2LvEnQrsksk/HwBOGPvUoSok+mkX1RUFDExMQAsWrSIefPmMX78eFasWEH37t156623gKqTfhs3bsRoNOLp6cmqVauAmif9gFon/aZMmcKlS5cYMWKEw530kzZOWEryVD/JkjDH4odSCOHwPs6rc7K7QWJgjrurO8j+ETomJ/0aJm2csJTkqX6SJWGOHBmixfvxagkAAQ28riX68cKPcPWy7BshHFidbVz1E0xl521ajxCOqt73C9eftB0U2+z1CP2QAZVo8UwNpKjtxws/QnkF0KHB1woh9EnaOCGsQ7IkzJEBlWjxVvzcFoA77FyHHq0o7ww/X5B9I4QDkzZOCOuQLAlzZEAlWryzla72LkG3zuIGsn+EcGjSxglhHZIlYY4MqESLF+txxd4l6Fasy0XwuAJ42LsUIUQTSRsnhHVIloQ5MqASLV5iG2kgzUl0OQ9tKpABlRCOS9o4IaxDsiTMafCLfYUQQgghhBBC1E0GVEIIIYQQQgjRRPKRP+G8ys6b/TJfIYQQQgghrEGuUAkhhBBCCCFEE8kVKtHixfs9Y+8SdCt+1AeQ+1/gKXuXIoRoImnjhLAOyZIwRwZUosXzbR1o7xJ0y9fLCK3L7F2GEOIGSBsnhHVIloQ5MqAS5l1//9GgWPvU0cw2/vAPAEbe9LCdK9GfjbseguLTjLR3IUKIJpM2Tgjr0LLEGjtX0gzquufcSd/3NQcZUIkWr/JKrr1L0K3Kws1QXgF0sHcpQogmkjZOCOuQLAlzZEAlWryYdj3tXYJuxXSLqXpaIj/auxQhRBO1mDZOzrCLZtZisiQaTQZUQgghhKibDFKEsB7Jk9OSAZVo8U5eOQVAgJ3r0KOT507ClSuyb4RwYNLGCWEdkiVhjgyoRItXcu2cvUvQrZJLJXIPlRAOTto4IaxDsiTMkQGVaPGeL2sPwB12rkOPni/3hbILsm+EcGDSxglhHZIlYY4MqESLdxWDvUvQrau4gOwfIRyatHFCWIdkSZgjAyqhbza4gTOxzWWrLs+ZJLqchzaXgdb2LkUIYanr2k27tHFy871wQs2SJcmKU5ABlWjxYj2u2rsE3Yp1uQgeFciASgjHJW2cENYhWRLmuNi7AJPNmzcTFhaG0Whk8eLF9i5HCIcmeRLCuqyaqY/zav4TooWRPqoJrm83pO3QFV1coaqoqGD27Nls3bqVgIAA4uLiGDNmDBEREfYuTT/kknD9rt8/ZeftU4cOSJ6EsC7JlBDWI3kSZjnwe11dDKhyc3MxGo2EhIQAkJqaSk5OjoRLiCaQPAlhXZIpC8jZcmEhyZMVXZ87Bxl8OCNdDKiKiooIDAzUfg4ICGDPnj12rKiZOPDI2yx7dKLScderxeTJ0Vgz/87YluiYrjNlzfbQ0mU1dZ2WHreWLF+Od4dl9TzZoz205Bg1vcb0iRl7vXdp7vXqpT+yc7uhiwGVpbKyssjKygLg8OHDxMbqr0E9ffo0Xbp0sXcZddJrbc1Sl9v/Pdr0dw9Y8OKOACyg9muvr62goMAKxemDZXlqx+nTp1nQpTH7s/np8ViWmizjrJlqTP9k+7+L+TYOADdDVU06yXd1ejyGQb91OUuewPJM2fZv0UCW6qqnUe9HrE9vx6re6oH6a7I0U7oYUPn7+3Py5Ent58LCQvz9/Wu9LjMzk8zMTFuW1mixsbHk5enzCopea9NrXaDv2syxdp70uA+kJstITdZhSaYa0z/pcR/osSaQupyRs/dRUk/99FYPWKcmXTzlLy4ujvz8fI4fP87Vq1dZt24dY8aMsXdZQjgkyZMQ1iWZEsJ6JE/CGeniCpWbmxvLli0jOTmZiooKMjIyiIyMtHdZQjgkyZMQ1iWZEsJ6JE/CGbkuWLBggb2LAAgNDeX//b//x9y5cxk4cKC9y7kh/fr1s3cJZum1Nr3WBfquzRxr50mP+0BqsozUZB2SKfuRupyPs+dJ6qmf3uqBG6/JoJRSVqpFCCGEEEIIIVoUXdxDJYQQQgghhBCOSAZUjbB582bCwsIwGo0sXry41u+fffZZIiIiiI6OZujQoZw4cUL7naurKzExMcTExFj95suG6nr11Vfp0qWLtv5XXnlF+112djahoaGEhoaSnZ1t1bosqe3hhx/W6urZsyedOnXSftec+ywjIwNfX1969+5d5++VUsyZMwej0Uh0dDT79u3Tftfc+8yWGvr7XLlyhQkTJmA0Gunfv3+Nx4c+/fTTGI1GwsLC+Oijj2xWkz1ypseM6S1bkil95smSuqTvalxd9uq3WiK9ZUpvWdJbhvSWHZv2S0pYpLy8XIWEhKjvvvtOXblyRUVHR6tvvvmmxmt27NihLl68qJRS6sUXX1Tjx4/Xfte2bVu71bVq1So1e/bsWvOWlJSo4OBgVVJSokpLS1VwcLAqLS21aW3VPf/882rq1Knaz821z5RS6uOPP1Z79+5VkZGRdf7+ww8/VMOHD1eVlZXqiy++UPHx8Uqp5t9ntmTJ32f58uVqxowZSiml3njjDe2Y/uabb1R0dLS6fPmyOnbsmAoJCVHl5eU2qcnWOdNjxvSYrZaeKT3mydK6pO9qXF3V2bLfamn0lim9ZUlvGdJjdmzZL8kVKgvl5uZiNBoJCQmhVatWpKamkpOTU+M1gwcPxtPTE4CEhAQKCwt1UZc5H330EUlJSXh7e+Pl5UVSUhKbN2+2W21vvPEGEydOtNr66zNw4EC8vb3N/j4nJ4e0tDQMBgMJCQmUlZVRXFzc7PvMliz5++Tk5JCeng5ASkoK27dvRylFTk4OqampeHh4EBwcjNFoJDc31yY12TpnesyYHrPV0jOlxzxZWpf0XU2vy5b9Vkujt0zpLUt6y5Aes2PLfkkGVBYqKioiMDBQ+zkgIICioiKzr1+xYgUjRozQfr58+TKxsbEkJCSwYcMGm9f1zjvvEB0dTUpKivaFeo3dpuaqDeDEiRMcP36cIUOGaNOaa59Zwlztzb3PbMmSban+Gjc3Nzp27EhJSUmz7Qc95kyPGXPEbDl7pvSYJ0vrqq6l912OmC1npbdM6S1LesuQI2bHmv2SLr6Hytm8/vrr5OXl8fHHH2vTTpw4gb+/P8eOHWPIkCFERUXRo0cPm9QzevRoJk6ciIeHBy+99BLp6ens2LHDJuu21Lp160hJScHV1VWbZs99JvRPTznTc8YkW8JSesoU6DtXINkS5uklS3rNkDNmR65QWcjf318b2QMUFhbi7+9f63Xbtm3jr3/9K++//z4eHh415gcICQkhMTGR/fv326wuHx8frZbp06ezd+/eRm1Tc9Zmsm7dulqXfptrn1nCXO3Nvc9syZJtqf6a8vJyzp07h4+PT7PtBz3mTI8Zc8RsOXum9JgnS+sC6bsaU5eJXrLlrPSWKb1lSW8ZcsTsWLVfsu7tX87r2rVrKjg4WB07dky72e7AgQM1XrNv3z4VEhKijhw5UmN6aWmpunz5slJKqdOnTyuj0VjvjXrWruuHH37Q/v/dd99V/fv3V0pV3XQXFBSkSktLVWlpqQoKClIlJSVWqcvS2pRS6tChQ6p79+6qsrJSm9ac+8zk+PHjZm9U/OCDD2rcqBgXF6eUav59ZkuW/H2WLVtW44bfe+65Ryml1IEDB2rc8BscHGyVm+j1mDM9Zkyv2WrJmdJjniytS/quxtWllP36rZZEb5nSW5b0liG9ZsdW/ZIMqBrhww8/VKGhoSokJEQ99dRTSiml5s+fr3JycpRSSg0dOlT5+vqqPn36qD59+qjRo0crpZT6/PPPVe/evVV0dLTq3bu3euWVV2xa17x581RERISKjo5WiYmJ6tChQ9q8K1asUD169FA9evRQK1eutGpdltSmlFJPPvmkeuyxx2rM19z7LDU1VXXr1k25ubkpf39/9corr6h//vOf6p///KdSSqnKyko1a9YsFRISonr37q3+85//aPM29z6zpYb+PpcuXVIpKSmqR48eKi4uTn333XfavE899ZQKCQlRPXv2VBs3brRZTfbImR4zprdsSab0mSdL6pK+q3F1KWWffqsl0lum9JYlvWVIb9mxZb9kUEqp5rqUJoQQQgghhBDOTO6hEkIIIYQQQogmkgGVEEIIIYQQQjSRDKiEEEIIIYQQoolkQCWEEEIIIYQQTSQDKiGEEEIIIYRoIhlQCSGEEEIIIUQTyYBKCCGEEEIIIZpIBlRCCCGEEEII0UT/H2Sdm2e6Gjh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680146" y="-2137509"/>
            <a:ext cx="8177088" cy="1721882"/>
            <a:chOff x="307975" y="-1461234"/>
            <a:chExt cx="8177088" cy="172188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63" y="-1091902"/>
              <a:ext cx="81153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307975" y="-1461234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norm</a:t>
              </a:r>
              <a:endParaRPr lang="fr-FR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3859010" y="6769020"/>
            <a:ext cx="8095699" cy="1721882"/>
            <a:chOff x="525617" y="7020108"/>
            <a:chExt cx="8095699" cy="1721882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16" y="7389440"/>
              <a:ext cx="8077200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525617" y="7020108"/>
              <a:ext cx="790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robust</a:t>
              </a:r>
              <a:endParaRPr lang="fr-FR"/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9524" y="-1755179"/>
            <a:ext cx="8077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-4422519" y="-2082938"/>
            <a:ext cx="14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orm + stand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-4459512" y="-286307"/>
            <a:ext cx="14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stand + norm </a:t>
            </a:r>
            <a:endParaRPr lang="fr-FR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6548" y="43358"/>
            <a:ext cx="80867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-4439543" y="1686097"/>
            <a:ext cx="221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stand + norm + stand </a:t>
            </a:r>
            <a:endParaRPr lang="fr-FR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6579" y="2015762"/>
            <a:ext cx="80867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403" y="3870340"/>
            <a:ext cx="8077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-4378403" y="3501008"/>
            <a:ext cx="221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stand + norm + stand </a:t>
            </a:r>
            <a:endParaRPr lang="fr-FR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4"/>
          <a:stretch/>
        </p:blipFill>
        <p:spPr bwMode="auto">
          <a:xfrm>
            <a:off x="-4473598" y="5479958"/>
            <a:ext cx="8105775" cy="11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89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0273" y="245982"/>
            <a:ext cx="895988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 (3000)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64" y="-2420184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839" y="-229821"/>
            <a:ext cx="74580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-2391996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1690" y="-2410212"/>
            <a:ext cx="824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84" y="3762375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193" y="9067800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2551" y="11049000"/>
            <a:ext cx="8705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54" y="11010900"/>
            <a:ext cx="87725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 5 clusters (3000)</a:t>
            </a:r>
            <a:endParaRPr lang="fr-FR" sz="3200"/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706017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3" y="1699158"/>
            <a:ext cx="81819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50" y="6076950"/>
            <a:ext cx="54006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700" y="3446829"/>
            <a:ext cx="52197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4130" y="-229821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6430167"/>
            <a:ext cx="4276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1" y="6849244"/>
            <a:ext cx="8397234" cy="38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83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0273" y="245982"/>
            <a:ext cx="895988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 (3000)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09120" y="-2619672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303" y="-193675"/>
            <a:ext cx="74580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745" y="-294086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54" y="-2277309"/>
            <a:ext cx="824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1" y="1700808"/>
            <a:ext cx="8191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99661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9758" y="3429000"/>
            <a:ext cx="52197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2976" y="-298450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55" y="3435424"/>
            <a:ext cx="8422551" cy="389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3136" y="6597352"/>
            <a:ext cx="4276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13" y="7154613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299" y="7116464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2551" y="11049000"/>
            <a:ext cx="8705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54" y="11010900"/>
            <a:ext cx="87725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6 clusters (3000)</a:t>
            </a:r>
            <a:endParaRPr lang="fr-FR" sz="32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2" y="7740351"/>
            <a:ext cx="5410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45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8285"/>
            <a:ext cx="81534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8615" y="116632"/>
            <a:ext cx="895988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tx2"/>
                </a:solidFill>
              </a:rPr>
              <a:t>SELECTION C | monetary aspects, recency and frequency (10 000)</a:t>
            </a:r>
            <a:r>
              <a:rPr lang="fr-FR" sz="1600" smtClean="0"/>
              <a:t/>
            </a:r>
            <a:br>
              <a:rPr lang="fr-FR" sz="1600" smtClean="0"/>
            </a:br>
            <a:r>
              <a:rPr lang="fr-FR" sz="1600" b="1" smtClean="0"/>
              <a:t>RFM related features:</a:t>
            </a:r>
            <a:r>
              <a:rPr lang="fr-FR" sz="1600" smtClean="0"/>
              <a:t> 'time_since_last_purch', 'tot_price', 'mean_nb_items_per_ord‘, 'tot_nb_deliv_ord’</a:t>
            </a:r>
            <a:br>
              <a:rPr lang="fr-FR" sz="1600" smtClean="0"/>
            </a:br>
            <a:r>
              <a:rPr lang="fr-FR" sz="1600" b="1" smtClean="0"/>
              <a:t>Payment modalities</a:t>
            </a:r>
            <a:r>
              <a:rPr lang="fr-FR" sz="1600" smtClean="0"/>
              <a:t>: </a:t>
            </a:r>
            <a:r>
              <a:rPr lang="fr-FR" sz="1600" smtClean="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62" y="127714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83" y="302021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16" y="5251255"/>
            <a:ext cx="7419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4" y="3225005"/>
            <a:ext cx="76771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5425" y="3429000"/>
            <a:ext cx="53054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364" y="-307975"/>
            <a:ext cx="40671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32" y="5569680"/>
            <a:ext cx="6300192" cy="29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64" y="6453336"/>
            <a:ext cx="42576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33" y="878120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32" y="878120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7192" y="9918605"/>
            <a:ext cx="90106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2" y="11130308"/>
            <a:ext cx="8953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483840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5 clusters (10000)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3221168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8285"/>
            <a:ext cx="81534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8615" y="116632"/>
            <a:ext cx="895988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tx2"/>
                </a:solidFill>
              </a:rPr>
              <a:t>SELECTION C | monetary aspects, recency and frequency (10 000)</a:t>
            </a:r>
            <a:r>
              <a:rPr lang="fr-FR" sz="1600" smtClean="0"/>
              <a:t/>
            </a:r>
            <a:br>
              <a:rPr lang="fr-FR" sz="1600" smtClean="0"/>
            </a:br>
            <a:r>
              <a:rPr lang="fr-FR" sz="1600" b="1" smtClean="0"/>
              <a:t>RFM related features:</a:t>
            </a:r>
            <a:r>
              <a:rPr lang="fr-FR" sz="1600" smtClean="0"/>
              <a:t> 'time_since_last_purch', 'tot_price', 'mean_nb_items_per_ord‘, 'tot_nb_deliv_ord’</a:t>
            </a:r>
            <a:br>
              <a:rPr lang="fr-FR" sz="1600" smtClean="0"/>
            </a:br>
            <a:r>
              <a:rPr lang="fr-FR" sz="1600" b="1" smtClean="0"/>
              <a:t>Payment modalities</a:t>
            </a:r>
            <a:r>
              <a:rPr lang="fr-FR" sz="1600" smtClean="0"/>
              <a:t>: </a:t>
            </a:r>
            <a:r>
              <a:rPr lang="fr-FR" sz="1600" smtClean="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62" y="127714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83" y="302021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16" y="5251255"/>
            <a:ext cx="7419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4" y="3225005"/>
            <a:ext cx="76771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5425" y="3429000"/>
            <a:ext cx="53054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364" y="-307975"/>
            <a:ext cx="40671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32" y="5569680"/>
            <a:ext cx="6300192" cy="29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64" y="6453336"/>
            <a:ext cx="42576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33" y="878120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32" y="878120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7192" y="9918605"/>
            <a:ext cx="90106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2" y="11130308"/>
            <a:ext cx="8953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483840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6</a:t>
            </a:r>
            <a:r>
              <a:rPr lang="fr-FR" sz="3200" smtClean="0"/>
              <a:t> clusters (10000)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92168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17786</TotalTime>
  <Words>906</Words>
  <Application>Microsoft Office PowerPoint</Application>
  <PresentationFormat>Affichage à l'écran (4:3)</PresentationFormat>
  <Paragraphs>114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87</cp:revision>
  <dcterms:created xsi:type="dcterms:W3CDTF">2020-09-07T14:56:02Z</dcterms:created>
  <dcterms:modified xsi:type="dcterms:W3CDTF">2020-09-28T15:24:28Z</dcterms:modified>
</cp:coreProperties>
</file>